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5" r:id="rId2"/>
    <p:sldId id="432" r:id="rId3"/>
    <p:sldId id="451" r:id="rId4"/>
    <p:sldId id="449" r:id="rId5"/>
    <p:sldId id="450" r:id="rId6"/>
    <p:sldId id="453" r:id="rId7"/>
    <p:sldId id="454" r:id="rId8"/>
    <p:sldId id="469" r:id="rId9"/>
    <p:sldId id="455" r:id="rId10"/>
    <p:sldId id="458" r:id="rId11"/>
    <p:sldId id="464" r:id="rId12"/>
    <p:sldId id="452" r:id="rId13"/>
    <p:sldId id="462" r:id="rId14"/>
    <p:sldId id="456" r:id="rId15"/>
    <p:sldId id="463" r:id="rId16"/>
    <p:sldId id="436" r:id="rId17"/>
    <p:sldId id="437" r:id="rId18"/>
  </p:sldIdLst>
  <p:sldSz cx="9144000" cy="5143500" type="screen16x9"/>
  <p:notesSz cx="9931400" cy="6794500"/>
  <p:defaultTextStyle>
    <a:lvl1pPr>
      <a:defRPr>
        <a:latin typeface="+mj-lt"/>
        <a:ea typeface="+mj-ea"/>
        <a:cs typeface="+mj-cs"/>
        <a:sym typeface="Helvetica Neue"/>
      </a:defRPr>
    </a:lvl1pPr>
    <a:lvl2pPr>
      <a:defRPr>
        <a:latin typeface="+mj-lt"/>
        <a:ea typeface="+mj-ea"/>
        <a:cs typeface="+mj-cs"/>
        <a:sym typeface="Helvetica Neue"/>
      </a:defRPr>
    </a:lvl2pPr>
    <a:lvl3pPr>
      <a:defRPr>
        <a:latin typeface="+mj-lt"/>
        <a:ea typeface="+mj-ea"/>
        <a:cs typeface="+mj-cs"/>
        <a:sym typeface="Helvetica Neue"/>
      </a:defRPr>
    </a:lvl3pPr>
    <a:lvl4pPr>
      <a:defRPr>
        <a:latin typeface="+mj-lt"/>
        <a:ea typeface="+mj-ea"/>
        <a:cs typeface="+mj-cs"/>
        <a:sym typeface="Helvetica Neue"/>
      </a:defRPr>
    </a:lvl4pPr>
    <a:lvl5pPr>
      <a:defRPr>
        <a:latin typeface="+mj-lt"/>
        <a:ea typeface="+mj-ea"/>
        <a:cs typeface="+mj-cs"/>
        <a:sym typeface="Helvetica Neue"/>
      </a:defRPr>
    </a:lvl5pPr>
    <a:lvl6pPr>
      <a:defRPr>
        <a:latin typeface="+mj-lt"/>
        <a:ea typeface="+mj-ea"/>
        <a:cs typeface="+mj-cs"/>
        <a:sym typeface="Helvetica Neue"/>
      </a:defRPr>
    </a:lvl6pPr>
    <a:lvl7pPr>
      <a:defRPr>
        <a:latin typeface="+mj-lt"/>
        <a:ea typeface="+mj-ea"/>
        <a:cs typeface="+mj-cs"/>
        <a:sym typeface="Helvetica Neue"/>
      </a:defRPr>
    </a:lvl7pPr>
    <a:lvl8pPr>
      <a:defRPr>
        <a:latin typeface="+mj-lt"/>
        <a:ea typeface="+mj-ea"/>
        <a:cs typeface="+mj-cs"/>
        <a:sym typeface="Helvetica Neue"/>
      </a:defRPr>
    </a:lvl8pPr>
    <a:lvl9pPr>
      <a:defRPr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658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DFFAFA"/>
    <a:srgbClr val="008000"/>
    <a:srgbClr val="FAFADB"/>
    <a:srgbClr val="FEE8F1"/>
    <a:srgbClr val="C7171D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73" autoAdjust="0"/>
    <p:restoredTop sz="58571" autoAdjust="0"/>
  </p:normalViewPr>
  <p:slideViewPr>
    <p:cSldViewPr snapToGrid="0">
      <p:cViewPr varScale="1">
        <p:scale>
          <a:sx n="85" d="100"/>
          <a:sy n="85" d="100"/>
        </p:scale>
        <p:origin x="2864" y="176"/>
      </p:cViewPr>
      <p:guideLst>
        <p:guide orient="horz" pos="1620"/>
        <p:guide pos="2658"/>
        <p:guide pos="2880"/>
      </p:guideLst>
    </p:cSldViewPr>
  </p:slideViewPr>
  <p:outlineViewPr>
    <p:cViewPr>
      <p:scale>
        <a:sx n="33" d="100"/>
        <a:sy n="33" d="100"/>
      </p:scale>
      <p:origin x="0" y="-1622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2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3606" cy="34090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5498" y="1"/>
            <a:ext cx="4303606" cy="34090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1F97A27C-8AA4-4858-BE71-810617E3BCD6}" type="datetimeFigureOut">
              <a:rPr kumimoji="1" lang="ja-JP" altLang="en-US" smtClean="0"/>
              <a:t>2020/11/17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2" y="6453596"/>
            <a:ext cx="4303606" cy="340904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5498" y="6453596"/>
            <a:ext cx="4303606" cy="340904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3E362EF8-ABB9-4FCD-9E5A-FB0D23A6DC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281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2701925" y="509588"/>
            <a:ext cx="4527550" cy="2547937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1324190" y="3227388"/>
            <a:ext cx="7283026" cy="3057525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576552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1pPr>
    <a:lvl2pPr indent="194813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2pPr>
    <a:lvl3pPr indent="389626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3pPr>
    <a:lvl4pPr indent="584439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4pPr>
    <a:lvl5pPr indent="779252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5pPr>
    <a:lvl6pPr indent="974065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6pPr>
    <a:lvl7pPr indent="1168878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7pPr>
    <a:lvl8pPr indent="1363690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8pPr>
    <a:lvl9pPr indent="1558503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701925" y="509588"/>
            <a:ext cx="4527550" cy="254793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8283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kumimoji="1" lang="en-US" altLang="ja-JP" dirty="0"/>
              <a:t>Experience gained through manual tuning is shared with systems.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Some can be incorporated into compilers as the automatic optimization feature.</a:t>
            </a:r>
          </a:p>
          <a:p>
            <a:pPr lvl="0"/>
            <a:r>
              <a:rPr kumimoji="1" lang="en-US" altLang="ja-JP" dirty="0"/>
              <a:t>This example shows an impressive optimization feature in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compiler.</a:t>
            </a:r>
          </a:p>
          <a:p>
            <a:pPr lvl="0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1531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875" dirty="0">
                <a:effectLst/>
                <a:latin typeface="+mj-lt"/>
                <a:ea typeface="+mj-ea"/>
                <a:cs typeface="+mj-cs"/>
                <a:sym typeface="Helvetica Neue"/>
              </a:rPr>
              <a:t>This example shows the effort in architecture.</a:t>
            </a:r>
          </a:p>
          <a:p>
            <a:r>
              <a:rPr lang="en-US" altLang="ja-JP" sz="1875" dirty="0">
                <a:effectLst/>
                <a:latin typeface="+mj-lt"/>
                <a:ea typeface="+mj-ea"/>
                <a:cs typeface="+mj-cs"/>
                <a:sym typeface="Helvetica Neue"/>
              </a:rPr>
              <a:t>Multiple application kernels showed bottleneck as </a:t>
            </a:r>
            <a:r>
              <a:rPr kumimoji="1" lang="en-US" altLang="ja-JP" dirty="0"/>
              <a:t>high % of </a:t>
            </a:r>
            <a:r>
              <a:rPr kumimoji="1" lang="en-US" altLang="ja-JP"/>
              <a:t>L1 level cache </a:t>
            </a:r>
            <a:r>
              <a:rPr kumimoji="1" lang="en-US" altLang="ja-JP" dirty="0"/>
              <a:t>busy state.</a:t>
            </a:r>
          </a:p>
          <a:p>
            <a:r>
              <a:rPr kumimoji="1" lang="en-US" altLang="ja-JP" dirty="0"/>
              <a:t>It was caused by indirect load and many load streams, their simplified codes are listed in blue box.</a:t>
            </a:r>
          </a:p>
          <a:p>
            <a:r>
              <a:rPr kumimoji="1" lang="en-US" altLang="ja-JP" dirty="0"/>
              <a:t>Two enhancements in cache </a:t>
            </a:r>
            <a:r>
              <a:rPr kumimoji="1" lang="en-US" altLang="ja-JP" dirty="0" err="1"/>
              <a:t>mechanizm</a:t>
            </a:r>
            <a:r>
              <a:rPr kumimoji="1" lang="en-US" altLang="ja-JP" dirty="0"/>
              <a:t> shown here mitigated the </a:t>
            </a:r>
            <a:r>
              <a:rPr lang="en-US" altLang="ja-JP" sz="1875" dirty="0">
                <a:effectLst/>
                <a:latin typeface="+mj-lt"/>
                <a:ea typeface="+mj-ea"/>
                <a:cs typeface="+mj-cs"/>
                <a:sym typeface="Helvetica Neue"/>
              </a:rPr>
              <a:t>bottleneck</a:t>
            </a:r>
            <a:r>
              <a:rPr kumimoji="1" lang="en-US" altLang="ja-JP" dirty="0"/>
              <a:t>.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0514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user can choose core frequency and eco mode.</a:t>
            </a:r>
          </a:p>
          <a:p>
            <a:r>
              <a:rPr kumimoji="1" lang="en-US" altLang="ja-JP" dirty="0"/>
              <a:t>This slide shows the speed and power comparison of </a:t>
            </a:r>
            <a:r>
              <a:rPr kumimoji="1" lang="en-US" altLang="ja-JP" dirty="0" err="1"/>
              <a:t>NTChem</a:t>
            </a:r>
            <a:r>
              <a:rPr kumimoji="1" lang="en-US" altLang="ja-JP" dirty="0"/>
              <a:t> application running the same model.</a:t>
            </a:r>
          </a:p>
          <a:p>
            <a:endParaRPr kumimoji="1" lang="en-US" altLang="ja-JP" dirty="0"/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[Skip]</a:t>
            </a:r>
          </a:p>
          <a:p>
            <a:pPr marL="0" marR="0" lvl="2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each app has its own speed-power tendency</a:t>
            </a:r>
          </a:p>
          <a:p>
            <a:r>
              <a:rPr kumimoji="1" lang="en-US" altLang="ja-JP" dirty="0"/>
              <a:t>administrators can deploy a policy to promote the intended operation</a:t>
            </a:r>
          </a:p>
          <a:p>
            <a:pPr lvl="1"/>
            <a:r>
              <a:rPr kumimoji="1" lang="en-US" altLang="ja-JP" dirty="0"/>
              <a:t>facility power cap, productivity (performance), charging policy</a:t>
            </a:r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54979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A graph showing the estimated average speed-up of all target applications on </a:t>
            </a:r>
            <a:r>
              <a:rPr kumimoji="1" lang="en-US" altLang="ja-JP" dirty="0" err="1"/>
              <a:t>Fugaku</a:t>
            </a:r>
            <a:r>
              <a:rPr kumimoji="1" lang="en-US" altLang="ja-JP"/>
              <a:t> over </a:t>
            </a:r>
            <a:r>
              <a:rPr kumimoji="1" lang="en-US" altLang="ja-JP" dirty="0"/>
              <a:t>K computer in the left axis and power in the right axis.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2387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The achievement summary.</a:t>
            </a:r>
          </a:p>
          <a:p>
            <a:r>
              <a:rPr kumimoji="1" lang="en-US" altLang="ja-JP" dirty="0"/>
              <a:t>the codesign effort is quite fruitful.</a:t>
            </a:r>
          </a:p>
          <a:p>
            <a:r>
              <a:rPr kumimoji="1" lang="en-US" altLang="ja-JP" dirty="0"/>
              <a:t>Target applications are ready with expected performance.</a:t>
            </a:r>
          </a:p>
          <a:p>
            <a:r>
              <a:rPr kumimoji="1" lang="en-US" altLang="ja-JP" dirty="0" err="1"/>
              <a:t>Fugaku</a:t>
            </a:r>
            <a:r>
              <a:rPr kumimoji="1" lang="en-US" altLang="ja-JP" dirty="0"/>
              <a:t> is shaped up for HPC applications demand, with over 60 codesign subjects reflected.</a:t>
            </a:r>
          </a:p>
          <a:p>
            <a:r>
              <a:rPr kumimoji="1" lang="en-US" altLang="ja-JP" dirty="0"/>
              <a:t>Your can capture some idea from this partial list of codesign.</a:t>
            </a:r>
          </a:p>
          <a:p>
            <a:endParaRPr kumimoji="1" lang="en-US" altLang="ja-JP" dirty="0"/>
          </a:p>
          <a:p>
            <a:r>
              <a:rPr kumimoji="1" lang="en-US" altLang="ja-JP" dirty="0" err="1"/>
              <a:t>Wel</a:t>
            </a:r>
            <a:r>
              <a:rPr kumimoji="1" lang="en-US" altLang="ja-JP" dirty="0"/>
              <a:t>, this concludes my talk.</a:t>
            </a:r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6379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Thank you.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961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701925" y="509588"/>
            <a:ext cx="4527550" cy="254793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52308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701925" y="509588"/>
            <a:ext cx="4527550" cy="254793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9251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701925" y="509588"/>
            <a:ext cx="4527550" cy="2547937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Hello.</a:t>
            </a:r>
          </a:p>
          <a:p>
            <a:r>
              <a:rPr kumimoji="1" lang="en-US" altLang="ja-JP" dirty="0"/>
              <a:t>This is </a:t>
            </a:r>
            <a:r>
              <a:rPr kumimoji="1" lang="en-US" altLang="ja-JP" dirty="0" err="1"/>
              <a:t>Mikami</a:t>
            </a:r>
            <a:r>
              <a:rPr kumimoji="1" lang="en-US" altLang="ja-JP" dirty="0"/>
              <a:t> of RIKEN</a:t>
            </a:r>
          </a:p>
          <a:p>
            <a:r>
              <a:rPr kumimoji="1" lang="en-US" altLang="ja-JP" dirty="0"/>
              <a:t>Our poster is titled</a:t>
            </a:r>
          </a:p>
          <a:p>
            <a:r>
              <a:rPr kumimoji="1" lang="en-US" altLang="ja-JP" dirty="0"/>
              <a:t> [Codesign Supercomputer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and Target Applications through Performance Optimization]</a:t>
            </a:r>
          </a:p>
          <a:p>
            <a:r>
              <a:rPr kumimoji="1" lang="en-US" altLang="ja-JP" dirty="0"/>
              <a:t>Let me go through it.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45507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codesign is the methodology of simultaneous development of Supercomputer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and target applications using performance measures.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err="1"/>
              <a:t>Fugaku</a:t>
            </a:r>
            <a:r>
              <a:rPr kumimoji="1" lang="en-US" altLang="ja-JP" dirty="0"/>
              <a:t> is the flagship supercomputer of Japan.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 target applications represent 9 social/scientific priority issues selected by the ministry.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 major goals of codesign are: (1) complete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shaped to deliver the capability for scientific demand, and (2) modernize the target applications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23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en-US" altLang="ja-JP" dirty="0"/>
              <a:t>The target applications cover a range of computing workloads.</a:t>
            </a:r>
          </a:p>
          <a:p>
            <a:pPr marL="0" marR="0" lvl="1" indent="194813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Their brief description, the size of target problems, and the computing characteristics are shown in the table.</a:t>
            </a:r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319372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From target applications view, codesign is [Repeated optimization of the application, interacting with system development]</a:t>
            </a:r>
          </a:p>
          <a:p>
            <a:r>
              <a:rPr kumimoji="1" lang="en-US" altLang="ja-JP" dirty="0"/>
              <a:t>They first identify the performance bottlenecks using tools, and try optimizing themselves.</a:t>
            </a:r>
          </a:p>
          <a:p>
            <a:pPr lvl="0"/>
            <a:r>
              <a:rPr kumimoji="1" lang="en-US" altLang="ja-JP" dirty="0"/>
              <a:t>They raise the request of system design enhancement, if appropriate.</a:t>
            </a:r>
          </a:p>
          <a:p>
            <a:pPr lvl="0"/>
            <a:r>
              <a:rPr kumimoji="1" lang="en-US" altLang="ja-JP" dirty="0"/>
              <a:t>And rerun the cycle looking for further optimization</a:t>
            </a:r>
          </a:p>
          <a:p>
            <a:pPr lvl="2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r>
              <a:rPr kumimoji="1" lang="en-US" altLang="ja-JP" dirty="0"/>
              <a:t>[Skip]</a:t>
            </a:r>
          </a:p>
          <a:p>
            <a:pPr lvl="0"/>
            <a:r>
              <a:rPr kumimoji="1" lang="en-US" altLang="ja-JP" dirty="0" err="1"/>
              <a:t>Fugaku</a:t>
            </a:r>
            <a:r>
              <a:rPr kumimoji="1" lang="en-US" altLang="ja-JP" dirty="0"/>
              <a:t> is quite difference from its predecessor K-computer.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4479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/>
              <a:t>Multiple performance </a:t>
            </a:r>
            <a:r>
              <a:rPr kumimoji="1" lang="en-US" altLang="ja-JP" dirty="0"/>
              <a:t>tools are used at phases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Tools for existing platforms include general profilers, and precise PA tools (which uses HWPC).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Tools for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prediction include PA prediction tool, instruction simulators and others.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[Skip.]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PA prediction tool gives simply scaled numbers which tends to give upper bound for a given code,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and instruction simulators accurately reflect cycle level processing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7907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Application developers analyze and identify bottlenecks using these tools.</a:t>
            </a:r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defTabSz="389626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Now, addressing the bottleneck is the main body of codesign.</a:t>
            </a:r>
          </a:p>
          <a:p>
            <a:r>
              <a:rPr kumimoji="1" lang="en-US" altLang="ja-JP" dirty="0"/>
              <a:t>People get together and discuss how the bottleneck should be improved from each view of application, system S/W and H/W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319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I pick up applications effort first, because it is quite important above all.</a:t>
            </a:r>
          </a:p>
          <a:p>
            <a:r>
              <a:rPr kumimoji="1" lang="en-US" altLang="ja-JP" dirty="0"/>
              <a:t>Manual tuning is conducted on all applications.</a:t>
            </a:r>
          </a:p>
          <a:p>
            <a:r>
              <a:rPr kumimoji="1" lang="en-US" altLang="ja-JP" dirty="0"/>
              <a:t>Tuning tactics on major servers are usually effective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as well.</a:t>
            </a:r>
          </a:p>
          <a:p>
            <a:r>
              <a:rPr kumimoji="1" lang="en-US" altLang="ja-JP" dirty="0"/>
              <a:t>The bar graph in left shows wall time of a scalar kernel. A quick tuning explained in right box resulted in wait time reduction, still wanting vectorization, though.</a:t>
            </a:r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449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This example shows the aggressive effort in NICAM+LETFK application.</a:t>
            </a:r>
          </a:p>
          <a:p>
            <a:r>
              <a:rPr kumimoji="1" lang="en-US" altLang="ja-JP" dirty="0"/>
              <a:t>to address MPI communication bound workload, the application deployed a new framework</a:t>
            </a:r>
          </a:p>
          <a:p>
            <a:r>
              <a:rPr kumimoji="1" lang="en-US" altLang="ja-JP" dirty="0"/>
              <a:t>utilizing MPI all2all instead of </a:t>
            </a:r>
            <a:r>
              <a:rPr kumimoji="1" lang="en-US" altLang="ja-JP" dirty="0" err="1"/>
              <a:t>MPI_gather</a:t>
            </a:r>
            <a:r>
              <a:rPr kumimoji="1" lang="en-US" altLang="ja-JP" dirty="0"/>
              <a:t>/scatter and achieved dramatic performance improvement.</a:t>
            </a:r>
          </a:p>
        </p:txBody>
      </p:sp>
    </p:spTree>
    <p:extLst>
      <p:ext uri="{BB962C8B-B14F-4D97-AF65-F5344CB8AC3E}">
        <p14:creationId xmlns:p14="http://schemas.microsoft.com/office/powerpoint/2010/main" val="1806366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_入力エリア少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7363" y="266304"/>
            <a:ext cx="6974592" cy="20183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800" b="1" baseline="0"/>
            </a:lvl1pPr>
            <a:lvl2pPr marL="200025" indent="0">
              <a:lnSpc>
                <a:spcPct val="100000"/>
              </a:lnSpc>
              <a:buSzPct val="65000"/>
              <a:buFont typeface="Wingdings" panose="05000000000000000000" pitchFamily="2" charset="2"/>
              <a:buNone/>
              <a:defRPr sz="1650"/>
            </a:lvl2pPr>
            <a:lvl3pPr marL="407194" indent="0">
              <a:lnSpc>
                <a:spcPct val="100000"/>
              </a:lnSpc>
              <a:buSzPct val="45000"/>
              <a:buFont typeface="Wingdings" panose="05000000000000000000" pitchFamily="2" charset="2"/>
              <a:buNone/>
              <a:defRPr sz="1500"/>
            </a:lvl3pPr>
            <a:lvl4pPr marL="607219" indent="0">
              <a:lnSpc>
                <a:spcPct val="100000"/>
              </a:lnSpc>
              <a:buSzPct val="130000"/>
              <a:buFont typeface="Adobe Caslon Pro Bold" panose="0205070206050A020403" pitchFamily="18" charset="0"/>
              <a:buNone/>
              <a:defRPr sz="1350"/>
            </a:lvl4pPr>
            <a:lvl5pPr marL="1009650" indent="-201216">
              <a:buSzPct val="110000"/>
              <a:buFont typeface="Adobe Caslon Pro" panose="0205050205050A020403" pitchFamily="18" charset="0"/>
              <a:buChar char="-"/>
              <a:defRPr sz="1200"/>
            </a:lvl5pPr>
            <a:lvl6pPr marL="1714500" indent="0">
              <a:buNone/>
              <a:defRPr/>
            </a:lvl6pPr>
          </a:lstStyle>
          <a:p>
            <a:pPr lvl="0"/>
            <a:br>
              <a:rPr lang="en-US" altLang="ja-JP" sz="1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</a:br>
            <a:endParaRPr kumimoji="1" lang="en-US" altLang="ja-JP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87362" y="3343857"/>
            <a:ext cx="6974594" cy="15138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1125"/>
              </a:lnSpc>
              <a:buFontTx/>
              <a:buNone/>
              <a:defRPr sz="1500" b="1"/>
            </a:lvl1pPr>
            <a:lvl2pPr marL="407194" indent="-207169">
              <a:lnSpc>
                <a:spcPct val="100000"/>
              </a:lnSpc>
              <a:buSzPct val="65000"/>
              <a:buFont typeface="Wingdings" panose="05000000000000000000" pitchFamily="2" charset="2"/>
              <a:buChar char="l"/>
              <a:defRPr sz="1650"/>
            </a:lvl2pPr>
            <a:lvl3pPr marL="607219" indent="-200025">
              <a:lnSpc>
                <a:spcPct val="100000"/>
              </a:lnSpc>
              <a:buSzPct val="45000"/>
              <a:buFont typeface="Wingdings" panose="05000000000000000000" pitchFamily="2" charset="2"/>
              <a:buChar char="l"/>
              <a:defRPr sz="1500"/>
            </a:lvl3pPr>
            <a:lvl4pPr marL="808435" indent="-201216">
              <a:lnSpc>
                <a:spcPct val="100000"/>
              </a:lnSpc>
              <a:buSzPct val="130000"/>
              <a:buFont typeface="Adobe Caslon Pro Bold" panose="0205070206050A020403" pitchFamily="18" charset="0"/>
              <a:buChar char="-"/>
              <a:defRPr sz="1350"/>
            </a:lvl4pPr>
            <a:lvl5pPr marL="1009650" indent="-201216">
              <a:buSzPct val="110000"/>
              <a:buFont typeface="Adobe Caslon Pro" panose="0205050205050A020403" pitchFamily="18" charset="0"/>
              <a:buChar char="-"/>
              <a:defRPr sz="1200"/>
            </a:lvl5pPr>
            <a:lvl6pPr marL="1714500" indent="0">
              <a:buNone/>
              <a:defRPr/>
            </a:lvl6pPr>
          </a:lstStyle>
          <a:p>
            <a:pPr lvl="0"/>
            <a:r>
              <a:rPr kumimoji="1" lang="ja-JP" altLang="en-US"/>
              <a:t>クリックしてタイトルを入力</a:t>
            </a:r>
            <a:endParaRPr kumimoji="1" lang="en-US" altLang="ja-JP" dirty="0"/>
          </a:p>
        </p:txBody>
      </p:sp>
      <p:pic>
        <p:nvPicPr>
          <p:cNvPr id="3" name="図 2" descr="ベクトル グラフィックス が含まれている画像&#10;&#10;高い精度で生成された説明">
            <a:extLst>
              <a:ext uri="{FF2B5EF4-FFF2-40B4-BE49-F238E27FC236}">
                <a16:creationId xmlns:a16="http://schemas.microsoft.com/office/drawing/2014/main" id="{128A50C7-EEBC-42D1-8CA2-F5BE6AAFC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11" y="4493050"/>
            <a:ext cx="859027" cy="3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85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‹#›</a:t>
            </a:fld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8626" y="2133736"/>
            <a:ext cx="6299200" cy="12884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 baseline="0"/>
            </a:lvl1pPr>
          </a:lstStyle>
          <a:p>
            <a:r>
              <a:rPr kumimoji="1" lang="ja-JP" altLang="en-US" dirty="0"/>
              <a:t>クリックして</a:t>
            </a:r>
            <a:br>
              <a:rPr kumimoji="1" lang="en-US" altLang="ja-JP" dirty="0"/>
            </a:br>
            <a:r>
              <a:rPr kumimoji="1" lang="ja-JP" altLang="en-US" dirty="0"/>
              <a:t>中表紙タイトルを入力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4302876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背景_タイトルとテキス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‹#›</a:t>
            </a:fld>
            <a:endParaRPr lang="ja-JP" altLang="en-US"/>
          </a:p>
        </p:txBody>
      </p:sp>
      <p:sp>
        <p:nvSpPr>
          <p:cNvPr id="4" name="Shape 3"/>
          <p:cNvSpPr/>
          <p:nvPr userDrawn="1"/>
        </p:nvSpPr>
        <p:spPr>
          <a:xfrm>
            <a:off x="-25400" y="-9525"/>
            <a:ext cx="9194800" cy="76200"/>
          </a:xfrm>
          <a:prstGeom prst="rect">
            <a:avLst/>
          </a:prstGeom>
          <a:solidFill>
            <a:srgbClr val="C7171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>
            <a:noAutofit/>
          </a:bodyPr>
          <a:lstStyle>
            <a:lvl1pPr marL="203597" indent="-203597">
              <a:lnSpc>
                <a:spcPct val="80000"/>
              </a:lnSpc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</a:defRPr>
            </a:lvl1pPr>
            <a:lvl2pPr marL="407194" indent="-207169">
              <a:lnSpc>
                <a:spcPct val="80000"/>
              </a:lnSpc>
              <a:buSzPct val="65000"/>
              <a:buFont typeface="Wingdings" panose="05000000000000000000" pitchFamily="2" charset="2"/>
              <a:buChar char="l"/>
              <a:defRPr sz="1600" baseline="0">
                <a:latin typeface="+mn-ea"/>
                <a:ea typeface="+mn-ea"/>
              </a:defRPr>
            </a:lvl2pPr>
            <a:lvl3pPr marL="607219" indent="-200025">
              <a:lnSpc>
                <a:spcPct val="80000"/>
              </a:lnSpc>
              <a:buSzPct val="45000"/>
              <a:buFont typeface="Wingdings" panose="05000000000000000000" pitchFamily="2" charset="2"/>
              <a:buChar char="l"/>
              <a:defRPr sz="1600" baseline="0">
                <a:latin typeface="+mn-ea"/>
                <a:ea typeface="+mn-ea"/>
              </a:defRPr>
            </a:lvl3pPr>
            <a:lvl4pPr marL="808435" indent="-201216">
              <a:lnSpc>
                <a:spcPct val="80000"/>
              </a:lnSpc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</a:defRPr>
            </a:lvl4pPr>
            <a:lvl5pPr marL="1009650" indent="-201216">
              <a:lnSpc>
                <a:spcPct val="80000"/>
              </a:lnSpc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</a:defRPr>
            </a:lvl5pPr>
            <a:lvl6pPr marL="1714500" indent="0">
              <a:buNone/>
              <a:defRPr/>
            </a:lvl6pPr>
          </a:lstStyle>
          <a:p>
            <a:r>
              <a:rPr kumimoji="1" lang="en-US" altLang="ja-JP" dirty="0"/>
              <a:t>First level Text line</a:t>
            </a:r>
          </a:p>
          <a:p>
            <a:pPr lvl="1"/>
            <a:r>
              <a:rPr kumimoji="1" lang="en-US" altLang="ja-JP" dirty="0"/>
              <a:t>2nd level text</a:t>
            </a:r>
          </a:p>
          <a:p>
            <a:pPr lvl="2"/>
            <a:r>
              <a:rPr kumimoji="1" lang="en-US" altLang="ja-JP" dirty="0"/>
              <a:t>3rd level Text line</a:t>
            </a:r>
          </a:p>
          <a:p>
            <a:pPr lvl="3"/>
            <a:r>
              <a:rPr kumimoji="1" lang="en-US" altLang="ja-JP" dirty="0"/>
              <a:t>4th level text line</a:t>
            </a:r>
          </a:p>
          <a:p>
            <a:pPr lvl="4"/>
            <a:r>
              <a:rPr kumimoji="1" lang="en-US" altLang="ja-JP" dirty="0"/>
              <a:t>5th level text line</a:t>
            </a:r>
          </a:p>
        </p:txBody>
      </p:sp>
      <p:pic>
        <p:nvPicPr>
          <p:cNvPr id="10" name="pasted-image.pdf"/>
          <p:cNvPicPr/>
          <p:nvPr userDrawn="1"/>
        </p:nvPicPr>
        <p:blipFill rotWithShape="1">
          <a:blip r:embed="rId2">
            <a:extLst/>
          </a:blip>
          <a:srcRect r="59091"/>
          <a:stretch/>
        </p:blipFill>
        <p:spPr>
          <a:xfrm>
            <a:off x="240323" y="179019"/>
            <a:ext cx="263769" cy="275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479424" y="149668"/>
            <a:ext cx="8119452" cy="396434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クリックしてタイトルを入力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56937F0-4366-495A-9CD2-6DFBC22E8C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45" y="179019"/>
            <a:ext cx="380343" cy="2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背景_タイトルとテキスト（行間　狭い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‹#›</a:t>
            </a:fld>
            <a:endParaRPr lang="ja-JP" altLang="en-US"/>
          </a:p>
        </p:txBody>
      </p:sp>
      <p:sp>
        <p:nvSpPr>
          <p:cNvPr id="4" name="Shape 3"/>
          <p:cNvSpPr/>
          <p:nvPr userDrawn="1"/>
        </p:nvSpPr>
        <p:spPr>
          <a:xfrm>
            <a:off x="-25400" y="-9525"/>
            <a:ext cx="9194800" cy="76200"/>
          </a:xfrm>
          <a:prstGeom prst="rect">
            <a:avLst/>
          </a:prstGeom>
          <a:solidFill>
            <a:srgbClr val="C7171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600" b="1"/>
            </a:lvl1pPr>
            <a:lvl2pPr marL="407194" indent="-207169">
              <a:lnSpc>
                <a:spcPct val="80000"/>
              </a:lnSpc>
              <a:spcBef>
                <a:spcPts val="600"/>
              </a:spcBef>
              <a:buSzPct val="65000"/>
              <a:buFont typeface="Wingdings" panose="05000000000000000000" pitchFamily="2" charset="2"/>
              <a:buChar char="l"/>
              <a:defRPr sz="1600"/>
            </a:lvl2pPr>
            <a:lvl3pPr marL="607219" indent="-200025">
              <a:lnSpc>
                <a:spcPct val="80000"/>
              </a:lnSpc>
              <a:spcBef>
                <a:spcPts val="600"/>
              </a:spcBef>
              <a:buSzPct val="45000"/>
              <a:buFont typeface="Wingdings" panose="05000000000000000000" pitchFamily="2" charset="2"/>
              <a:buChar char="l"/>
              <a:defRPr sz="1600"/>
            </a:lvl3pPr>
            <a:lvl4pPr marL="808435" indent="-201216">
              <a:lnSpc>
                <a:spcPct val="80000"/>
              </a:lnSpc>
              <a:spcBef>
                <a:spcPts val="600"/>
              </a:spcBef>
              <a:buSzPct val="130000"/>
              <a:buFont typeface="Adobe Caslon Pro Bold" panose="0205070206050A020403" pitchFamily="18" charset="0"/>
              <a:buChar char="-"/>
              <a:defRPr sz="1600"/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SzPct val="110000"/>
              <a:buFont typeface="Adobe Caslon Pro" panose="0205050205050A020403" pitchFamily="18" charset="0"/>
              <a:buChar char="-"/>
              <a:defRPr sz="1600"/>
            </a:lvl5pPr>
            <a:lvl6pPr marL="1714500" indent="0">
              <a:buNone/>
              <a:defRPr/>
            </a:lvl6pPr>
          </a:lstStyle>
          <a:p>
            <a:r>
              <a:rPr kumimoji="1" lang="ja-JP" altLang="en-US"/>
              <a:t>クリックしてテキストを入力（行間　狭い）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a</a:t>
            </a:r>
          </a:p>
          <a:p>
            <a:pPr lvl="2"/>
            <a:r>
              <a:rPr kumimoji="1" lang="en-US" altLang="ja-JP" dirty="0"/>
              <a:t>a</a:t>
            </a:r>
          </a:p>
          <a:p>
            <a:pPr lvl="3"/>
            <a:r>
              <a:rPr kumimoji="1" lang="en-US" altLang="ja-JP" dirty="0"/>
              <a:t>a</a:t>
            </a:r>
          </a:p>
          <a:p>
            <a:pPr lvl="4"/>
            <a:r>
              <a:rPr kumimoji="1" lang="en-US" altLang="ja-JP" dirty="0"/>
              <a:t>a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11" name="pasted-image.pdf"/>
          <p:cNvPicPr/>
          <p:nvPr userDrawn="1"/>
        </p:nvPicPr>
        <p:blipFill rotWithShape="1">
          <a:blip r:embed="rId2">
            <a:extLst/>
          </a:blip>
          <a:srcRect r="59091"/>
          <a:stretch/>
        </p:blipFill>
        <p:spPr>
          <a:xfrm>
            <a:off x="240323" y="179019"/>
            <a:ext cx="263769" cy="275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479424" y="149668"/>
            <a:ext cx="8119452" cy="396434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100"/>
            </a:lvl1pPr>
          </a:lstStyle>
          <a:p>
            <a:r>
              <a:rPr kumimoji="1" lang="ja-JP" altLang="en-US" dirty="0"/>
              <a:t>クリックしてタイトルを入力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108EC77-4294-4B0E-A7C2-AFDEAC6F0A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45" y="179019"/>
            <a:ext cx="380343" cy="2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4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背景_タイトルとテキスト、コンテンツ入力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/>
          <p:cNvSpPr/>
          <p:nvPr userDrawn="1"/>
        </p:nvSpPr>
        <p:spPr>
          <a:xfrm>
            <a:off x="-25400" y="-9525"/>
            <a:ext cx="9194800" cy="76200"/>
          </a:xfrm>
          <a:prstGeom prst="rect">
            <a:avLst/>
          </a:prstGeom>
          <a:solidFill>
            <a:srgbClr val="C7171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653454"/>
            <a:ext cx="3960000" cy="4178899"/>
          </a:xfrm>
          <a:prstGeom prst="rect">
            <a:avLst/>
          </a:prstGeom>
        </p:spPr>
        <p:txBody>
          <a:bodyPr>
            <a:noAutofit/>
          </a:bodyPr>
          <a:lstStyle>
            <a:lvl1pPr marL="203597" indent="-203597">
              <a:lnSpc>
                <a:spcPct val="100000"/>
              </a:lnSpc>
              <a:buFont typeface="Wingdings" panose="05000000000000000000" pitchFamily="2" charset="2"/>
              <a:buChar char="l"/>
              <a:defRPr sz="1650" b="1"/>
            </a:lvl1pPr>
            <a:lvl2pPr marL="407194" indent="-207169">
              <a:lnSpc>
                <a:spcPct val="100000"/>
              </a:lnSpc>
              <a:buSzPct val="65000"/>
              <a:buFont typeface="Wingdings" panose="05000000000000000000" pitchFamily="2" charset="2"/>
              <a:buChar char="l"/>
              <a:defRPr sz="1650"/>
            </a:lvl2pPr>
            <a:lvl3pPr marL="607219" indent="-200025">
              <a:lnSpc>
                <a:spcPct val="100000"/>
              </a:lnSpc>
              <a:buSzPct val="45000"/>
              <a:buFont typeface="Wingdings" panose="05000000000000000000" pitchFamily="2" charset="2"/>
              <a:buChar char="l"/>
              <a:defRPr sz="1500"/>
            </a:lvl3pPr>
            <a:lvl4pPr marL="808435" indent="-201216">
              <a:lnSpc>
                <a:spcPct val="100000"/>
              </a:lnSpc>
              <a:buSzPct val="130000"/>
              <a:buFont typeface="Adobe Caslon Pro Bold" panose="0205070206050A020403" pitchFamily="18" charset="0"/>
              <a:buChar char="-"/>
              <a:defRPr sz="1350"/>
            </a:lvl4pPr>
            <a:lvl5pPr marL="1009650" indent="-201216">
              <a:buSzPct val="110000"/>
              <a:buFont typeface="Adobe Caslon Pro" panose="0205050205050A020403" pitchFamily="18" charset="0"/>
              <a:buChar char="-"/>
              <a:defRPr sz="1200"/>
            </a:lvl5pPr>
            <a:lvl6pPr marL="1714500" indent="0">
              <a:buNone/>
              <a:defRPr/>
            </a:lvl6pPr>
          </a:lstStyle>
          <a:p>
            <a:pPr lvl="0"/>
            <a:r>
              <a:rPr kumimoji="1" lang="ja-JP" altLang="en-US" dirty="0"/>
              <a:t>クリックしてテキストを入力</a:t>
            </a:r>
            <a:endParaRPr kumimoji="1" lang="en-US" altLang="ja-JP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12" hasCustomPrompt="1"/>
          </p:nvPr>
        </p:nvSpPr>
        <p:spPr>
          <a:xfrm>
            <a:off x="4686302" y="654050"/>
            <a:ext cx="3924299" cy="4178300"/>
          </a:xfrm>
        </p:spPr>
        <p:txBody>
          <a:bodyPr>
            <a:noAutofit/>
          </a:bodyPr>
          <a:lstStyle>
            <a:lvl1pPr marL="202406" marR="0" indent="-202406" defTabSz="68580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tabLst/>
              <a:defRPr/>
            </a:lvl1pPr>
          </a:lstStyle>
          <a:p>
            <a:pPr lvl="0"/>
            <a:r>
              <a:rPr kumimoji="1" lang="ja-JP" altLang="en-US" dirty="0"/>
              <a:t>クリックしてコンテンツを入力</a:t>
            </a:r>
            <a:endParaRPr kumimoji="1" lang="en-US" altLang="ja-JP" dirty="0"/>
          </a:p>
        </p:txBody>
      </p:sp>
      <p:pic>
        <p:nvPicPr>
          <p:cNvPr id="11" name="pasted-image.pdf"/>
          <p:cNvPicPr/>
          <p:nvPr userDrawn="1"/>
        </p:nvPicPr>
        <p:blipFill rotWithShape="1">
          <a:blip r:embed="rId2">
            <a:extLst/>
          </a:blip>
          <a:srcRect r="59091"/>
          <a:stretch/>
        </p:blipFill>
        <p:spPr>
          <a:xfrm>
            <a:off x="240323" y="179019"/>
            <a:ext cx="263769" cy="275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479424" y="149668"/>
            <a:ext cx="8119452" cy="396434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100"/>
            </a:lvl1pPr>
          </a:lstStyle>
          <a:p>
            <a:r>
              <a:rPr kumimoji="1" lang="ja-JP" altLang="en-US" dirty="0"/>
              <a:t>クリックしてタイトルを入力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9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6888766" y="4852989"/>
            <a:ext cx="2057402" cy="253912"/>
          </a:xfrm>
        </p:spPr>
        <p:txBody>
          <a:bodyPr/>
          <a:lstStyle/>
          <a:p>
            <a:pPr lvl="0"/>
            <a:fld id="{86CB4B4D-7CA3-9044-876B-883B54F8677D}" type="slidenum">
              <a:rPr lang="en-US" altLang="ja-JP" smtClean="0"/>
              <a:t>‹#›</a:t>
            </a:fld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85ED0D2-2F71-48BE-8D92-4C109EA8C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45" y="179019"/>
            <a:ext cx="380343" cy="2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1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A415EAF-0B7A-2E41-A8FE-1A35EF49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01F2B21-8C30-604F-AAFB-77F9F1C0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D720A3-5439-FC48-A10F-BC3C54AE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9D354-70A0-7A41-B4C9-196E7ED41E7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97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-25400" y="-9525"/>
            <a:ext cx="9194800" cy="76200"/>
          </a:xfrm>
          <a:prstGeom prst="rect">
            <a:avLst/>
          </a:prstGeom>
          <a:solidFill>
            <a:srgbClr val="C7171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888766" y="4852989"/>
            <a:ext cx="2057402" cy="25391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r">
              <a:defRPr sz="1050" b="1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43494" y="1742739"/>
            <a:ext cx="6777317" cy="263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This is the 1st level</a:t>
            </a:r>
          </a:p>
          <a:p>
            <a:pPr lvl="1"/>
            <a:r>
              <a:rPr lang="en-US" altLang="ja-JP" dirty="0"/>
              <a:t>This is the 2nd level</a:t>
            </a:r>
          </a:p>
          <a:p>
            <a:pPr lvl="2"/>
            <a:r>
              <a:rPr lang="en-US" altLang="ja-JP" dirty="0"/>
              <a:t>This is the 3rd level</a:t>
            </a:r>
          </a:p>
        </p:txBody>
      </p:sp>
      <p:pic>
        <p:nvPicPr>
          <p:cNvPr id="7" name="pasted-image.pdf"/>
          <p:cNvPicPr/>
          <p:nvPr userDrawn="1"/>
        </p:nvPicPr>
        <p:blipFill rotWithShape="1">
          <a:blip r:embed="rId9">
            <a:extLst/>
          </a:blip>
          <a:srcRect r="59091"/>
          <a:stretch/>
        </p:blipFill>
        <p:spPr>
          <a:xfrm>
            <a:off x="240323" y="179019"/>
            <a:ext cx="263769" cy="275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FBA47F-D9C0-4A2C-A449-C1B36F878B4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45" y="179019"/>
            <a:ext cx="380343" cy="2757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0" r:id="rId2"/>
    <p:sldLayoutId id="2147483671" r:id="rId3"/>
    <p:sldLayoutId id="2147483674" r:id="rId4"/>
    <p:sldLayoutId id="2147483676" r:id="rId5"/>
    <p:sldLayoutId id="2147483677" r:id="rId6"/>
  </p:sldLayoutIdLst>
  <p:transition spd="med"/>
  <p:hf hdr="0" ftr="0" dt="0"/>
  <p:txStyles>
    <p:titleStyle>
      <a:lvl1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1pPr>
      <a:lvl2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2pPr>
      <a:lvl3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3pPr>
      <a:lvl4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4pPr>
      <a:lvl5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5pPr>
      <a:lvl6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6pPr>
      <a:lvl7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7pPr>
      <a:lvl8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8pPr>
      <a:lvl9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9pPr>
    </p:titleStyle>
    <p:bodyStyle>
      <a:lvl1pPr marL="202406" indent="-202406">
        <a:lnSpc>
          <a:spcPct val="90000"/>
        </a:lnSpc>
        <a:spcBef>
          <a:spcPts val="750"/>
        </a:spcBef>
        <a:buClr>
          <a:srgbClr val="B01F28"/>
        </a:buClr>
        <a:buSzPct val="80000"/>
        <a:buFont typeface="Wingdings" panose="05000000000000000000" pitchFamily="2" charset="2"/>
        <a:buChar char="l"/>
        <a:defRPr sz="1650" b="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1pPr>
      <a:lvl2pPr marL="404813" indent="-202406">
        <a:lnSpc>
          <a:spcPct val="90000"/>
        </a:lnSpc>
        <a:spcBef>
          <a:spcPts val="750"/>
        </a:spcBef>
        <a:buClr>
          <a:srgbClr val="B01F28"/>
        </a:buClr>
        <a:buSzPct val="65000"/>
        <a:buFont typeface="Wingdings" panose="05000000000000000000" pitchFamily="2" charset="2"/>
        <a:buChar char="l"/>
        <a:defRPr sz="1650" b="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2pPr>
      <a:lvl3pPr marL="607219" indent="-220266">
        <a:lnSpc>
          <a:spcPct val="90000"/>
        </a:lnSpc>
        <a:spcBef>
          <a:spcPts val="750"/>
        </a:spcBef>
        <a:buClr>
          <a:srgbClr val="B01F28"/>
        </a:buClr>
        <a:buSzPct val="45000"/>
        <a:buFont typeface="Wingdings" panose="05000000000000000000" pitchFamily="2" charset="2"/>
        <a:buChar char="l"/>
        <a:defRPr sz="1500" b="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3pPr>
      <a:lvl4pPr marL="809625" indent="-211931">
        <a:lnSpc>
          <a:spcPct val="90000"/>
        </a:lnSpc>
        <a:spcBef>
          <a:spcPts val="750"/>
        </a:spcBef>
        <a:buClr>
          <a:srgbClr val="B01F28"/>
        </a:buClr>
        <a:buSzPct val="130000"/>
        <a:buFont typeface="Meiryo UI" panose="020B0604030504040204" pitchFamily="50" charset="-128"/>
        <a:buChar char="-"/>
        <a:defRPr sz="135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4pPr>
      <a:lvl5pPr marL="1006079" indent="-226219">
        <a:lnSpc>
          <a:spcPct val="90000"/>
        </a:lnSpc>
        <a:spcBef>
          <a:spcPts val="750"/>
        </a:spcBef>
        <a:buClr>
          <a:srgbClr val="B01F28"/>
        </a:buClr>
        <a:buSzPct val="110000"/>
        <a:buFont typeface="Meiryo UI" panose="020B0604030504040204" pitchFamily="50" charset="-128"/>
        <a:buChar char="-"/>
        <a:defRPr sz="135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5pPr>
      <a:lvl6pPr marL="1143000" indent="-214313">
        <a:lnSpc>
          <a:spcPct val="90000"/>
        </a:lnSpc>
        <a:spcBef>
          <a:spcPts val="750"/>
        </a:spcBef>
        <a:buClr>
          <a:srgbClr val="B01F28"/>
        </a:buClr>
        <a:buSzPct val="100000"/>
        <a:buFont typeface="Meiryo UI" panose="020B0604030504040204" pitchFamily="50" charset="-128"/>
        <a:buChar char="-"/>
        <a:defRPr sz="1200">
          <a:latin typeface="Meiryo UI"/>
          <a:ea typeface="Meiryo UI"/>
          <a:cs typeface="Meiryo UI"/>
          <a:sym typeface="Meiryo UI"/>
        </a:defRPr>
      </a:lvl6pPr>
      <a:lvl7pPr marL="2209800" indent="-152400">
        <a:lnSpc>
          <a:spcPct val="90000"/>
        </a:lnSpc>
        <a:spcBef>
          <a:spcPts val="750"/>
        </a:spcBef>
        <a:buClr>
          <a:srgbClr val="B01F28"/>
        </a:buClr>
        <a:buSzPct val="100000"/>
        <a:buFont typeface="Wingdings"/>
        <a:buChar char="•"/>
        <a:defRPr sz="1200">
          <a:latin typeface="Meiryo UI"/>
          <a:ea typeface="Meiryo UI"/>
          <a:cs typeface="Meiryo UI"/>
          <a:sym typeface="Meiryo UI"/>
        </a:defRPr>
      </a:lvl7pPr>
      <a:lvl8pPr marL="2552700" indent="-152400">
        <a:lnSpc>
          <a:spcPct val="90000"/>
        </a:lnSpc>
        <a:spcBef>
          <a:spcPts val="750"/>
        </a:spcBef>
        <a:buClr>
          <a:srgbClr val="B01F28"/>
        </a:buClr>
        <a:buSzPct val="100000"/>
        <a:buFont typeface="Wingdings"/>
        <a:buChar char="•"/>
        <a:defRPr sz="1200">
          <a:latin typeface="Meiryo UI"/>
          <a:ea typeface="Meiryo UI"/>
          <a:cs typeface="Meiryo UI"/>
          <a:sym typeface="Meiryo UI"/>
        </a:defRPr>
      </a:lvl8pPr>
      <a:lvl9pPr marL="2895600" indent="-152400">
        <a:lnSpc>
          <a:spcPct val="90000"/>
        </a:lnSpc>
        <a:spcBef>
          <a:spcPts val="750"/>
        </a:spcBef>
        <a:buClr>
          <a:srgbClr val="B01F28"/>
        </a:buClr>
        <a:buSzPct val="100000"/>
        <a:buFont typeface="Wingdings"/>
        <a:buChar char="•"/>
        <a:defRPr sz="1200">
          <a:latin typeface="Meiryo UI"/>
          <a:ea typeface="Meiryo UI"/>
          <a:cs typeface="Meiryo UI"/>
          <a:sym typeface="Meiryo UI"/>
        </a:defRPr>
      </a:lvl9pPr>
    </p:bodyStyle>
    <p:otherStyle>
      <a:lvl1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package" Target="../embeddings/Microsoft_Excel_______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5.emf"/><Relationship Id="rId4" Type="http://schemas.openxmlformats.org/officeDocument/2006/relationships/package" Target="../embeddings/Microsoft_Excel_______1.xls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IKEN-RCCS/riken_simula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9A5F1F-3CA3-BE4D-9D06-BC21E7D7FE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95C9F0A-D932-684F-9570-D38475E1AF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63C4CFA-D0F8-CF45-9E45-6B6D7B7A05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52988"/>
            <a:ext cx="2057400" cy="254000"/>
          </a:xfrm>
        </p:spPr>
        <p:txBody>
          <a:bodyPr/>
          <a:lstStyle/>
          <a:p>
            <a:pPr lvl="0"/>
            <a:fld id="{86CB4B4D-7CA3-9044-876B-883B54F8677D}" type="slidenum">
              <a:rPr lang="en-US" altLang="ja-JP" smtClean="0"/>
              <a:t>0</a:t>
            </a:fld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E4A367B-5152-3E4E-950D-40D8966B1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" y="-3924"/>
            <a:ext cx="9131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2960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131175" cy="3936999"/>
          </a:xfrm>
        </p:spPr>
        <p:txBody>
          <a:bodyPr/>
          <a:lstStyle/>
          <a:p>
            <a:r>
              <a:rPr kumimoji="1" lang="en-US" altLang="ja-JP" dirty="0"/>
              <a:t>optimization in system software</a:t>
            </a:r>
          </a:p>
          <a:p>
            <a:pPr lvl="1"/>
            <a:r>
              <a:rPr kumimoji="1" lang="en-US" altLang="ja-JP" dirty="0"/>
              <a:t>incorporate the learnings from manual tuning into compilers </a:t>
            </a:r>
          </a:p>
          <a:p>
            <a:pPr lvl="2"/>
            <a:r>
              <a:rPr kumimoji="1" lang="en-US" altLang="ja-JP" dirty="0"/>
              <a:t>automatic optimization feature</a:t>
            </a:r>
          </a:p>
          <a:p>
            <a:pPr lvl="2"/>
            <a:r>
              <a:rPr kumimoji="1" lang="en-US" altLang="ja-JP" dirty="0"/>
              <a:t>additional fine control directives</a:t>
            </a:r>
          </a:p>
          <a:p>
            <a:pPr lvl="2"/>
            <a:r>
              <a:rPr kumimoji="1" lang="en-US" altLang="ja-JP" dirty="0"/>
              <a:t>useful compiler messages for performance consideration</a:t>
            </a:r>
          </a:p>
          <a:p>
            <a:pPr lvl="1"/>
            <a:r>
              <a:rPr kumimoji="1" lang="en-US" altLang="ja-JP" dirty="0"/>
              <a:t>Advantage of applying SVE, aka wide SIMD, is evident, but other optimization is also important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optimization</a:t>
            </a:r>
            <a:endParaRPr kumimoji="1" lang="ja-JP" altLang="en-US" b="1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13CBCD0-3336-3248-83EE-AC6C2B160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4" y="3001490"/>
            <a:ext cx="3072463" cy="204623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F4B589DB-EBBB-8443-BF09-7F46C49BD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38" y="3001231"/>
            <a:ext cx="2861381" cy="2037650"/>
          </a:xfrm>
          <a:prstGeom prst="rect">
            <a:avLst/>
          </a:prstGeom>
        </p:spPr>
      </p:pic>
      <p:sp>
        <p:nvSpPr>
          <p:cNvPr id="14" name="テキスト プレースホルダー 2">
            <a:extLst>
              <a:ext uri="{FF2B5EF4-FFF2-40B4-BE49-F238E27FC236}">
                <a16:creationId xmlns:a16="http://schemas.microsoft.com/office/drawing/2014/main" id="{83B946D9-428B-B940-8AC3-0354A125FDE4}"/>
              </a:ext>
            </a:extLst>
          </p:cNvPr>
          <p:cNvSpPr txBox="1">
            <a:spLocks/>
          </p:cNvSpPr>
          <p:nvPr/>
        </p:nvSpPr>
        <p:spPr>
          <a:xfrm>
            <a:off x="609675" y="3043712"/>
            <a:ext cx="2446425" cy="1863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-3572">
              <a:buNone/>
            </a:pPr>
            <a:r>
              <a:rPr kumimoji="1" lang="en-US" altLang="ja-JP" sz="1000" b="0" dirty="0"/>
              <a:t>seq. and serial inner prod.</a:t>
            </a:r>
          </a:p>
        </p:txBody>
      </p:sp>
      <p:sp>
        <p:nvSpPr>
          <p:cNvPr id="15" name="テキスト プレースホルダー 2">
            <a:extLst>
              <a:ext uri="{FF2B5EF4-FFF2-40B4-BE49-F238E27FC236}">
                <a16:creationId xmlns:a16="http://schemas.microsoft.com/office/drawing/2014/main" id="{06FA5B21-7302-5D46-8095-711A9C0E31C3}"/>
              </a:ext>
            </a:extLst>
          </p:cNvPr>
          <p:cNvSpPr txBox="1">
            <a:spLocks/>
          </p:cNvSpPr>
          <p:nvPr/>
        </p:nvSpPr>
        <p:spPr>
          <a:xfrm>
            <a:off x="3056100" y="3036867"/>
            <a:ext cx="1786464" cy="41914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-3572" algn="ctr">
              <a:buNone/>
            </a:pPr>
            <a:r>
              <a:rPr kumimoji="1" lang="en-US" altLang="ja-JP" sz="1000" b="0" dirty="0"/>
              <a:t>unrolling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1306888-2249-A449-873A-1439CA862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650" y="2990595"/>
            <a:ext cx="2099783" cy="2053154"/>
          </a:xfrm>
          <a:prstGeom prst="rect">
            <a:avLst/>
          </a:prstGeom>
        </p:spPr>
      </p:pic>
      <p:sp>
        <p:nvSpPr>
          <p:cNvPr id="17" name="テキスト プレースホルダー 2">
            <a:extLst>
              <a:ext uri="{FF2B5EF4-FFF2-40B4-BE49-F238E27FC236}">
                <a16:creationId xmlns:a16="http://schemas.microsoft.com/office/drawing/2014/main" id="{4F994B7D-E2AD-1545-B179-3E1F8DF4FD29}"/>
              </a:ext>
            </a:extLst>
          </p:cNvPr>
          <p:cNvSpPr txBox="1">
            <a:spLocks/>
          </p:cNvSpPr>
          <p:nvPr/>
        </p:nvSpPr>
        <p:spPr>
          <a:xfrm>
            <a:off x="5144312" y="3043714"/>
            <a:ext cx="1786464" cy="4540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-3572" algn="ctr">
              <a:buNone/>
            </a:pPr>
            <a:r>
              <a:rPr kumimoji="1" lang="en-US" altLang="ja-JP" sz="1000" b="0" dirty="0"/>
              <a:t>aggressive optimization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43502A6D-0C5A-374D-9D66-BD18C5321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67" y="3731622"/>
            <a:ext cx="1702164" cy="1375879"/>
          </a:xfrm>
          <a:prstGeom prst="rect">
            <a:avLst/>
          </a:prstGeom>
        </p:spPr>
      </p:pic>
      <p:sp>
        <p:nvSpPr>
          <p:cNvPr id="19" name="テキスト プレースホルダー 2">
            <a:extLst>
              <a:ext uri="{FF2B5EF4-FFF2-40B4-BE49-F238E27FC236}">
                <a16:creationId xmlns:a16="http://schemas.microsoft.com/office/drawing/2014/main" id="{CC32E3A6-ADEF-F84F-9461-7EB2027FD046}"/>
              </a:ext>
            </a:extLst>
          </p:cNvPr>
          <p:cNvSpPr txBox="1">
            <a:spLocks/>
          </p:cNvSpPr>
          <p:nvPr/>
        </p:nvSpPr>
        <p:spPr>
          <a:xfrm>
            <a:off x="7035433" y="3001230"/>
            <a:ext cx="1702164" cy="71975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-3572" algn="ctr">
              <a:buNone/>
            </a:pPr>
            <a:r>
              <a:rPr kumimoji="1" lang="en-US" altLang="ja-JP" sz="1000" b="0" dirty="0" err="1"/>
              <a:t>Fugaku</a:t>
            </a:r>
            <a:r>
              <a:rPr kumimoji="1" lang="en-US" altLang="ja-JP" sz="1000" b="0" dirty="0"/>
              <a:t> </a:t>
            </a:r>
          </a:p>
        </p:txBody>
      </p:sp>
      <p:sp>
        <p:nvSpPr>
          <p:cNvPr id="20" name="テキスト プレースホルダー 2">
            <a:extLst>
              <a:ext uri="{FF2B5EF4-FFF2-40B4-BE49-F238E27FC236}">
                <a16:creationId xmlns:a16="http://schemas.microsoft.com/office/drawing/2014/main" id="{52FDE6A6-1F93-6E41-AB0E-A7D495235FE7}"/>
              </a:ext>
            </a:extLst>
          </p:cNvPr>
          <p:cNvSpPr txBox="1">
            <a:spLocks/>
          </p:cNvSpPr>
          <p:nvPr/>
        </p:nvSpPr>
        <p:spPr>
          <a:xfrm>
            <a:off x="6181302" y="3279931"/>
            <a:ext cx="2429299" cy="7009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-3572" algn="ctr">
              <a:lnSpc>
                <a:spcPct val="30000"/>
              </a:lnSpc>
              <a:buNone/>
            </a:pPr>
            <a:endParaRPr kumimoji="1" lang="en-US" altLang="ja-JP" sz="1000" b="0" dirty="0"/>
          </a:p>
          <a:p>
            <a:pPr marL="0" indent="-3572" algn="ctr">
              <a:lnSpc>
                <a:spcPct val="30000"/>
              </a:lnSpc>
              <a:buNone/>
            </a:pPr>
            <a:r>
              <a:rPr kumimoji="1" lang="en-US" altLang="ja-JP" sz="1000" b="0" dirty="0"/>
              <a:t>compiler aggressive optimization</a:t>
            </a:r>
          </a:p>
          <a:p>
            <a:pPr marL="0" indent="-3572" algn="ctr">
              <a:lnSpc>
                <a:spcPct val="30000"/>
              </a:lnSpc>
              <a:buNone/>
            </a:pPr>
            <a:r>
              <a:rPr kumimoji="1" lang="en-US" altLang="ja-JP" sz="1000" b="0" dirty="0"/>
              <a:t>loops restructured,</a:t>
            </a:r>
          </a:p>
          <a:p>
            <a:pPr marL="0" indent="-3572" algn="ctr">
              <a:lnSpc>
                <a:spcPct val="30000"/>
              </a:lnSpc>
              <a:buNone/>
            </a:pPr>
            <a:r>
              <a:rPr kumimoji="1" lang="en-US" altLang="ja-JP" sz="1000" b="0" dirty="0"/>
              <a:t>SVE SIMD instructions,</a:t>
            </a:r>
          </a:p>
          <a:p>
            <a:pPr marL="0" indent="-3572" algn="ctr">
              <a:lnSpc>
                <a:spcPct val="30000"/>
              </a:lnSpc>
              <a:buNone/>
            </a:pPr>
            <a:r>
              <a:rPr kumimoji="1" lang="en-US" altLang="ja-JP" sz="1000" b="0" dirty="0"/>
              <a:t>software pipelining</a:t>
            </a:r>
          </a:p>
        </p:txBody>
      </p:sp>
      <p:sp>
        <p:nvSpPr>
          <p:cNvPr id="21" name="テキスト プレースホルダー 2">
            <a:extLst>
              <a:ext uri="{FF2B5EF4-FFF2-40B4-BE49-F238E27FC236}">
                <a16:creationId xmlns:a16="http://schemas.microsoft.com/office/drawing/2014/main" id="{4D6C402B-9766-1347-BC9B-6FC3FE8DA060}"/>
              </a:ext>
            </a:extLst>
          </p:cNvPr>
          <p:cNvSpPr txBox="1">
            <a:spLocks/>
          </p:cNvSpPr>
          <p:nvPr/>
        </p:nvSpPr>
        <p:spPr>
          <a:xfrm>
            <a:off x="5283800" y="2781775"/>
            <a:ext cx="3326801" cy="203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0">
              <a:buNone/>
            </a:pPr>
            <a:r>
              <a:rPr kumimoji="1" lang="en-US" altLang="ja-JP" sz="1200" b="0" dirty="0"/>
              <a:t>compiler’s automatic optimization feature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3456060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131175" cy="3936999"/>
          </a:xfrm>
        </p:spPr>
        <p:txBody>
          <a:bodyPr/>
          <a:lstStyle/>
          <a:p>
            <a:r>
              <a:rPr kumimoji="1" lang="en-US" altLang="ja-JP" dirty="0"/>
              <a:t>optimization in system hardware</a:t>
            </a:r>
          </a:p>
          <a:p>
            <a:pPr lvl="1"/>
            <a:r>
              <a:rPr kumimoji="1" lang="en-US" altLang="ja-JP" dirty="0"/>
              <a:t>enhance CPU architecture to resolve bottleneck indicated by applications</a:t>
            </a:r>
          </a:p>
          <a:p>
            <a:pPr lvl="1"/>
            <a:r>
              <a:rPr kumimoji="1" lang="en-US" altLang="ja-JP" dirty="0"/>
              <a:t>FFB and NICAM important kernels</a:t>
            </a:r>
          </a:p>
          <a:p>
            <a:pPr lvl="2"/>
            <a:r>
              <a:rPr kumimoji="1" lang="en-US" altLang="ja-JP" dirty="0"/>
              <a:t>limited by high % at L1 cache waiting/busy state in </a:t>
            </a:r>
            <a:r>
              <a:rPr kumimoji="1" lang="en-US" altLang="ja-JP" dirty="0" err="1"/>
              <a:t>f.p</a:t>
            </a:r>
            <a:r>
              <a:rPr kumimoji="1" lang="en-US" altLang="ja-JP" dirty="0"/>
              <a:t>. gather ops.</a:t>
            </a:r>
          </a:p>
          <a:p>
            <a:pPr lvl="2"/>
            <a:r>
              <a:rPr kumimoji="1" lang="en-US" altLang="ja-JP" dirty="0"/>
              <a:t>enhanced A64FX instruction handling mechanism in L1 cache</a:t>
            </a:r>
          </a:p>
          <a:p>
            <a:pPr lvl="3"/>
            <a:r>
              <a:rPr kumimoji="1" lang="en-US" altLang="ja-JP" dirty="0"/>
              <a:t>combined gather mechanism</a:t>
            </a:r>
          </a:p>
          <a:p>
            <a:pPr lvl="4"/>
            <a:r>
              <a:rPr kumimoji="1" lang="en-US" altLang="ja-JP" dirty="0"/>
              <a:t>reduce the overhead in 128B address space</a:t>
            </a:r>
          </a:p>
          <a:p>
            <a:pPr lvl="4"/>
            <a:r>
              <a:rPr kumimoji="1" lang="en-US" altLang="ja-JP" dirty="0"/>
              <a:t>unit stride access is much faster, of course</a:t>
            </a:r>
          </a:p>
          <a:p>
            <a:pPr lvl="3"/>
            <a:r>
              <a:rPr kumimoji="1" lang="en-US" altLang="ja-JP" dirty="0"/>
              <a:t>cache eviction reducing mechanism</a:t>
            </a:r>
          </a:p>
          <a:p>
            <a:pPr lvl="4"/>
            <a:r>
              <a:rPr kumimoji="1" lang="en-US" altLang="ja-JP" dirty="0"/>
              <a:t>mitigate cache refill penalty for codes needing lots of load streams</a:t>
            </a:r>
          </a:p>
          <a:p>
            <a:pPr lvl="1"/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optimization</a:t>
            </a:r>
            <a:endParaRPr kumimoji="1" lang="ja-JP" altLang="en-US" b="1"/>
          </a:p>
        </p:txBody>
      </p:sp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781C1A3D-762E-5A43-A542-4AA442809F38}"/>
              </a:ext>
            </a:extLst>
          </p:cNvPr>
          <p:cNvSpPr txBox="1">
            <a:spLocks/>
          </p:cNvSpPr>
          <p:nvPr/>
        </p:nvSpPr>
        <p:spPr>
          <a:xfrm>
            <a:off x="6322476" y="2278394"/>
            <a:ext cx="2420333" cy="688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0">
              <a:lnSpc>
                <a:spcPct val="50000"/>
              </a:lnSpc>
              <a:buNone/>
            </a:pPr>
            <a:r>
              <a:rPr lang="en-US" altLang="ja-JP" b="0" dirty="0">
                <a:latin typeface="Courier" pitchFamily="2" charset="0"/>
              </a:rPr>
              <a:t>do </a:t>
            </a:r>
            <a:r>
              <a:rPr lang="en-US" altLang="ja-JP" b="0" dirty="0" err="1">
                <a:latin typeface="Courier" pitchFamily="2" charset="0"/>
              </a:rPr>
              <a:t>i</a:t>
            </a:r>
            <a:r>
              <a:rPr lang="en-US" altLang="ja-JP" b="0" dirty="0">
                <a:latin typeface="Courier" pitchFamily="2" charset="0"/>
              </a:rPr>
              <a:t>=1,n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ja-JP" b="0" dirty="0">
                <a:latin typeface="Courier" pitchFamily="2" charset="0"/>
              </a:rPr>
              <a:t>a(</a:t>
            </a:r>
            <a:r>
              <a:rPr lang="en-US" altLang="ja-JP" b="0" dirty="0" err="1">
                <a:latin typeface="Courier" pitchFamily="2" charset="0"/>
              </a:rPr>
              <a:t>i</a:t>
            </a:r>
            <a:r>
              <a:rPr lang="en-US" altLang="ja-JP" b="0" dirty="0">
                <a:latin typeface="Courier" pitchFamily="2" charset="0"/>
              </a:rPr>
              <a:t>) = b(index(</a:t>
            </a:r>
            <a:r>
              <a:rPr lang="en-US" altLang="ja-JP" b="0" dirty="0" err="1">
                <a:latin typeface="Courier" pitchFamily="2" charset="0"/>
              </a:rPr>
              <a:t>i</a:t>
            </a:r>
            <a:r>
              <a:rPr lang="en-US" altLang="ja-JP" b="0" dirty="0">
                <a:latin typeface="Courier" pitchFamily="2" charset="0"/>
              </a:rPr>
              <a:t>))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altLang="ja-JP" b="0" dirty="0">
                <a:latin typeface="Courier" pitchFamily="2" charset="0"/>
              </a:rPr>
              <a:t>end do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C389C9CE-88BC-3043-BB06-6F88B5980F5A}"/>
              </a:ext>
            </a:extLst>
          </p:cNvPr>
          <p:cNvSpPr txBox="1">
            <a:spLocks/>
          </p:cNvSpPr>
          <p:nvPr/>
        </p:nvSpPr>
        <p:spPr>
          <a:xfrm>
            <a:off x="5161411" y="3597172"/>
            <a:ext cx="3581398" cy="1205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0">
              <a:buNone/>
            </a:pPr>
            <a:r>
              <a:rPr lang="en-US" altLang="ja-JP" b="0" dirty="0">
                <a:latin typeface="Courier" pitchFamily="2" charset="0"/>
              </a:rPr>
              <a:t>do </a:t>
            </a:r>
            <a:r>
              <a:rPr lang="en-US" altLang="ja-JP" b="0" dirty="0" err="1">
                <a:latin typeface="Courier" pitchFamily="2" charset="0"/>
              </a:rPr>
              <a:t>i</a:t>
            </a:r>
            <a:r>
              <a:rPr lang="en-US" altLang="ja-JP" b="0" dirty="0">
                <a:latin typeface="Courier" pitchFamily="2" charset="0"/>
              </a:rPr>
              <a:t>=1,n</a:t>
            </a:r>
          </a:p>
          <a:p>
            <a:pPr marL="0" indent="0">
              <a:buNone/>
            </a:pPr>
            <a:r>
              <a:rPr lang="en-US" altLang="ja-JP" b="0" dirty="0">
                <a:latin typeface="Courier" pitchFamily="2" charset="0"/>
              </a:rPr>
              <a:t>a(</a:t>
            </a:r>
            <a:r>
              <a:rPr lang="en-US" altLang="ja-JP" b="0" dirty="0" err="1">
                <a:latin typeface="Courier" pitchFamily="2" charset="0"/>
              </a:rPr>
              <a:t>i,j</a:t>
            </a:r>
            <a:r>
              <a:rPr lang="en-US" altLang="ja-JP" b="0" dirty="0">
                <a:latin typeface="Courier" pitchFamily="2" charset="0"/>
              </a:rPr>
              <a:t>) = (b(</a:t>
            </a:r>
            <a:r>
              <a:rPr lang="en-US" altLang="ja-JP" b="0" dirty="0" err="1">
                <a:latin typeface="Courier" pitchFamily="2" charset="0"/>
              </a:rPr>
              <a:t>i,j</a:t>
            </a:r>
            <a:r>
              <a:rPr lang="en-US" altLang="ja-JP" b="0" dirty="0">
                <a:latin typeface="Courier" pitchFamily="2" charset="0"/>
              </a:rPr>
              <a:t>)+b(i+1,j)+b(i,j+1))*(c(</a:t>
            </a:r>
            <a:r>
              <a:rPr lang="en-US" altLang="ja-JP" b="0" dirty="0" err="1">
                <a:latin typeface="Courier" pitchFamily="2" charset="0"/>
              </a:rPr>
              <a:t>i,j</a:t>
            </a:r>
            <a:r>
              <a:rPr lang="en-US" altLang="ja-JP" b="0" dirty="0">
                <a:latin typeface="Courier" pitchFamily="2" charset="0"/>
              </a:rPr>
              <a:t>)+c(i+1,j)+c(i,j+1))*</a:t>
            </a:r>
          </a:p>
          <a:p>
            <a:pPr marL="0" indent="0">
              <a:buNone/>
            </a:pPr>
            <a:r>
              <a:rPr lang="en-US" altLang="ja-JP" b="0" dirty="0">
                <a:latin typeface="Courier" pitchFamily="2" charset="0"/>
              </a:rPr>
              <a:t>end do</a:t>
            </a:r>
          </a:p>
        </p:txBody>
      </p:sp>
    </p:spTree>
    <p:extLst>
      <p:ext uri="{BB962C8B-B14F-4D97-AF65-F5344CB8AC3E}">
        <p14:creationId xmlns:p14="http://schemas.microsoft.com/office/powerpoint/2010/main" val="2302511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46074" cy="4198936"/>
          </a:xfrm>
        </p:spPr>
        <p:txBody>
          <a:bodyPr/>
          <a:lstStyle/>
          <a:p>
            <a:r>
              <a:rPr kumimoji="1" lang="en-US" altLang="ja-JP" dirty="0"/>
              <a:t>users can choose the combination of:</a:t>
            </a:r>
          </a:p>
          <a:p>
            <a:pPr lvl="1"/>
            <a:r>
              <a:rPr kumimoji="1" lang="en-US" altLang="ja-JP" dirty="0"/>
              <a:t>CPU frequency mode (2GHz/2.2GHz) and economy mode (on/off)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 err="1"/>
              <a:t>tapp</a:t>
            </a:r>
            <a:r>
              <a:rPr kumimoji="1" lang="en-US" altLang="ja-JP" dirty="0"/>
              <a:t> avg. tendency (est.)</a:t>
            </a:r>
          </a:p>
          <a:p>
            <a:pPr marL="200025" lvl="1" indent="0">
              <a:buNone/>
            </a:pPr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and power balance</a:t>
            </a:r>
            <a:endParaRPr kumimoji="1" lang="ja-JP" altLang="en-US" b="1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70EAF37-C78F-854D-B81F-601932CE0087}"/>
              </a:ext>
            </a:extLst>
          </p:cNvPr>
          <p:cNvSpPr/>
          <p:nvPr/>
        </p:nvSpPr>
        <p:spPr>
          <a:xfrm>
            <a:off x="4484192" y="1888699"/>
            <a:ext cx="919136" cy="1344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B17594F-108C-B84A-8CAA-AE3BB966E439}"/>
              </a:ext>
            </a:extLst>
          </p:cNvPr>
          <p:cNvSpPr/>
          <p:nvPr/>
        </p:nvSpPr>
        <p:spPr>
          <a:xfrm>
            <a:off x="4488094" y="1970171"/>
            <a:ext cx="966842" cy="1263048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6C7558D-37F8-554B-B153-C9AC24109A35}"/>
              </a:ext>
            </a:extLst>
          </p:cNvPr>
          <p:cNvSpPr/>
          <p:nvPr/>
        </p:nvSpPr>
        <p:spPr>
          <a:xfrm>
            <a:off x="4497601" y="2284315"/>
            <a:ext cx="1306744" cy="94890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7BEEAA8-13E1-2747-8204-168E65C15A00}"/>
              </a:ext>
            </a:extLst>
          </p:cNvPr>
          <p:cNvSpPr/>
          <p:nvPr/>
        </p:nvSpPr>
        <p:spPr>
          <a:xfrm>
            <a:off x="4506075" y="2355493"/>
            <a:ext cx="1410361" cy="87772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D98DB120-54B7-7845-A234-3611E69E43E2}"/>
              </a:ext>
            </a:extLst>
          </p:cNvPr>
          <p:cNvCxnSpPr>
            <a:cxnSpLocks/>
          </p:cNvCxnSpPr>
          <p:nvPr/>
        </p:nvCxnSpPr>
        <p:spPr>
          <a:xfrm flipV="1">
            <a:off x="4357606" y="1725874"/>
            <a:ext cx="0" cy="178893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7DCFCFE-B317-DB4C-A047-F181F4B27E32}"/>
              </a:ext>
            </a:extLst>
          </p:cNvPr>
          <p:cNvCxnSpPr>
            <a:cxnSpLocks/>
          </p:cNvCxnSpPr>
          <p:nvPr/>
        </p:nvCxnSpPr>
        <p:spPr>
          <a:xfrm>
            <a:off x="4117391" y="3247181"/>
            <a:ext cx="1867632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B4EBCD9-05D5-134D-98E7-C3C5D011C07D}"/>
              </a:ext>
            </a:extLst>
          </p:cNvPr>
          <p:cNvSpPr txBox="1"/>
          <p:nvPr/>
        </p:nvSpPr>
        <p:spPr>
          <a:xfrm>
            <a:off x="4092358" y="1481770"/>
            <a:ext cx="546199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l" defTabSz="685800" rtl="0" latinLnBrk="1" hangingPunct="0"/>
            <a:r>
              <a:rPr lang="en-US" altLang="ja-JP" sz="1200" dirty="0">
                <a:solidFill>
                  <a:srgbClr val="000000"/>
                </a:solidFill>
                <a:latin typeface="+mn-ea"/>
                <a:ea typeface="+mn-ea"/>
              </a:rPr>
              <a:t>speed</a:t>
            </a:r>
            <a:endParaRPr lang="ja-JP" altLang="en-US" sz="12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F9B1BEB-E29A-D84B-8CB6-1CB72C0C3D3A}"/>
              </a:ext>
            </a:extLst>
          </p:cNvPr>
          <p:cNvSpPr/>
          <p:nvPr/>
        </p:nvSpPr>
        <p:spPr>
          <a:xfrm>
            <a:off x="6639406" y="1832255"/>
            <a:ext cx="973843" cy="13777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B9C8756E-4796-5549-922A-D0DAAE963448}"/>
              </a:ext>
            </a:extLst>
          </p:cNvPr>
          <p:cNvSpPr/>
          <p:nvPr/>
        </p:nvSpPr>
        <p:spPr>
          <a:xfrm>
            <a:off x="6639406" y="1969224"/>
            <a:ext cx="1024389" cy="1240827"/>
          </a:xfrm>
          <a:prstGeom prst="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39B53E4A-05EB-CC4C-A07E-82A7DFA4952A}"/>
              </a:ext>
            </a:extLst>
          </p:cNvPr>
          <p:cNvCxnSpPr>
            <a:cxnSpLocks/>
          </p:cNvCxnSpPr>
          <p:nvPr/>
        </p:nvCxnSpPr>
        <p:spPr>
          <a:xfrm flipV="1">
            <a:off x="6533123" y="1724927"/>
            <a:ext cx="0" cy="177760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E8724BC-99C1-0542-9859-CC3D5C8747EE}"/>
              </a:ext>
            </a:extLst>
          </p:cNvPr>
          <p:cNvSpPr txBox="1"/>
          <p:nvPr/>
        </p:nvSpPr>
        <p:spPr>
          <a:xfrm>
            <a:off x="6042886" y="1491999"/>
            <a:ext cx="623544" cy="438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ctr" defTabSz="685800" rtl="0" latinLnBrk="1" hangingPunct="0"/>
            <a:r>
              <a:rPr lang="en-US" altLang="ja-JP" sz="1200" dirty="0">
                <a:solidFill>
                  <a:srgbClr val="000000"/>
                </a:solidFill>
                <a:latin typeface="+mn-ea"/>
                <a:ea typeface="+mn-ea"/>
              </a:rPr>
              <a:t>power</a:t>
            </a:r>
          </a:p>
          <a:p>
            <a:pPr algn="ctr" defTabSz="685800" rtl="0" latinLnBrk="1" hangingPunct="0"/>
            <a:r>
              <a:rPr lang="en-US" altLang="ja-JP" sz="1200" dirty="0">
                <a:solidFill>
                  <a:srgbClr val="000000"/>
                </a:solidFill>
                <a:latin typeface="+mn-ea"/>
                <a:ea typeface="+mn-ea"/>
              </a:rPr>
              <a:t>(W)</a:t>
            </a:r>
            <a:endParaRPr lang="ja-JP" altLang="en-US" sz="12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E3AC2EB5-0FD6-614F-BA14-BE483E55457F}"/>
              </a:ext>
            </a:extLst>
          </p:cNvPr>
          <p:cNvSpPr txBox="1"/>
          <p:nvPr/>
        </p:nvSpPr>
        <p:spPr>
          <a:xfrm>
            <a:off x="3956669" y="2559206"/>
            <a:ext cx="2372142" cy="43858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l" defTabSz="685800" rtl="0" latinLnBrk="1" hangingPunct="0"/>
            <a:r>
              <a:rPr lang="en-US" altLang="ja-JP" sz="1200" dirty="0">
                <a:solidFill>
                  <a:srgbClr val="000000"/>
                </a:solidFill>
                <a:latin typeface="+mn-ea"/>
                <a:ea typeface="+mn-ea"/>
              </a:rPr>
              <a:t>speed x time = const.(job)</a:t>
            </a:r>
          </a:p>
          <a:p>
            <a:pPr algn="l" defTabSz="685800" rtl="0" latinLnBrk="1" hangingPunct="0"/>
            <a:r>
              <a:rPr lang="en-US" altLang="ja-JP" sz="1200" dirty="0">
                <a:solidFill>
                  <a:srgbClr val="FF0000"/>
                </a:solidFill>
                <a:latin typeface="+mn-ea"/>
                <a:ea typeface="+mn-ea"/>
              </a:rPr>
              <a:t>the shorter time, the better</a:t>
            </a:r>
            <a:endParaRPr lang="ja-JP" altLang="en-US" sz="120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6B68B33-819A-7D4C-BFB2-594774764BC6}"/>
              </a:ext>
            </a:extLst>
          </p:cNvPr>
          <p:cNvSpPr txBox="1"/>
          <p:nvPr/>
        </p:nvSpPr>
        <p:spPr>
          <a:xfrm>
            <a:off x="5852104" y="3268540"/>
            <a:ext cx="435073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l" defTabSz="685800" rtl="0" latinLnBrk="1" hangingPunct="0"/>
            <a:r>
              <a:rPr lang="en-US" altLang="ja-JP" sz="1200" dirty="0">
                <a:solidFill>
                  <a:srgbClr val="000000"/>
                </a:solidFill>
                <a:latin typeface="+mn-ea"/>
                <a:ea typeface="+mn-ea"/>
              </a:rPr>
              <a:t>time</a:t>
            </a:r>
            <a:endParaRPr lang="ja-JP" altLang="en-US" sz="12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B5FA7F0F-3935-0243-8E8D-CC8E38D552CD}"/>
              </a:ext>
            </a:extLst>
          </p:cNvPr>
          <p:cNvSpPr txBox="1"/>
          <p:nvPr/>
        </p:nvSpPr>
        <p:spPr>
          <a:xfrm>
            <a:off x="8075409" y="3268540"/>
            <a:ext cx="511236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l" defTabSz="685800" rtl="0" latinLnBrk="1" hangingPunct="0"/>
            <a:r>
              <a:rPr lang="en-US" altLang="ja-JP" sz="1200" dirty="0">
                <a:solidFill>
                  <a:srgbClr val="000000"/>
                </a:solidFill>
                <a:latin typeface="+mn-ea"/>
                <a:ea typeface="+mn-ea"/>
              </a:rPr>
              <a:t>time</a:t>
            </a:r>
            <a:endParaRPr lang="ja-JP" altLang="en-US" sz="1200">
              <a:solidFill>
                <a:srgbClr val="000000"/>
              </a:solidFill>
              <a:latin typeface="+mn-ea"/>
              <a:ea typeface="+mn-ea"/>
            </a:endParaRPr>
          </a:p>
        </p:txBody>
      </p:sp>
      <p:graphicFrame>
        <p:nvGraphicFramePr>
          <p:cNvPr id="26" name="オブジェクト 25">
            <a:extLst>
              <a:ext uri="{FF2B5EF4-FFF2-40B4-BE49-F238E27FC236}">
                <a16:creationId xmlns:a16="http://schemas.microsoft.com/office/drawing/2014/main" id="{DF257238-B637-8C4A-98A8-BF21D04DA6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676203"/>
              </p:ext>
            </p:extLst>
          </p:nvPr>
        </p:nvGraphicFramePr>
        <p:xfrm>
          <a:off x="4128302" y="3784428"/>
          <a:ext cx="42957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54" name="シート" r:id="rId4" imgW="5727700" imgH="1435100" progId="Excel.Sheet.12">
                  <p:embed/>
                </p:oleObj>
              </mc:Choice>
              <mc:Fallback>
                <p:oleObj name="シート" r:id="rId4" imgW="5727700" imgH="1435100" progId="Excel.Sheet.12">
                  <p:embed/>
                  <p:pic>
                    <p:nvPicPr>
                      <p:cNvPr id="41" name="オブジェクト 40">
                        <a:extLst>
                          <a:ext uri="{FF2B5EF4-FFF2-40B4-BE49-F238E27FC236}">
                            <a16:creationId xmlns:a16="http://schemas.microsoft.com/office/drawing/2014/main" id="{CFAA8E3D-03CB-704D-B9F6-29A4E838F5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28302" y="3784428"/>
                        <a:ext cx="4295775" cy="1076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円/楕円 26">
            <a:extLst>
              <a:ext uri="{FF2B5EF4-FFF2-40B4-BE49-F238E27FC236}">
                <a16:creationId xmlns:a16="http://schemas.microsoft.com/office/drawing/2014/main" id="{C8CA348B-54DE-C14B-91D9-FD7D2B57F20C}"/>
              </a:ext>
            </a:extLst>
          </p:cNvPr>
          <p:cNvSpPr/>
          <p:nvPr/>
        </p:nvSpPr>
        <p:spPr>
          <a:xfrm>
            <a:off x="6361917" y="4071734"/>
            <a:ext cx="612202" cy="330495"/>
          </a:xfrm>
          <a:prstGeom prst="ellipse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l" defTabSz="685800" rtl="0" latinLnBrk="1" hangingPunct="0"/>
            <a:endParaRPr lang="ja-JP" altLang="en-US" sz="1350">
              <a:solidFill>
                <a:srgbClr val="000000"/>
              </a:solidFill>
            </a:endParaRPr>
          </a:p>
        </p:txBody>
      </p:sp>
      <p:sp>
        <p:nvSpPr>
          <p:cNvPr id="28" name="円/楕円 27">
            <a:extLst>
              <a:ext uri="{FF2B5EF4-FFF2-40B4-BE49-F238E27FC236}">
                <a16:creationId xmlns:a16="http://schemas.microsoft.com/office/drawing/2014/main" id="{09DB3FB4-FEC8-974F-86D2-B8CD653542D0}"/>
              </a:ext>
            </a:extLst>
          </p:cNvPr>
          <p:cNvSpPr/>
          <p:nvPr/>
        </p:nvSpPr>
        <p:spPr>
          <a:xfrm>
            <a:off x="7955999" y="4309096"/>
            <a:ext cx="603290" cy="277976"/>
          </a:xfrm>
          <a:prstGeom prst="ellipse">
            <a:avLst/>
          </a:prstGeom>
          <a:noFill/>
          <a:ln w="25400" cap="flat">
            <a:solidFill>
              <a:srgbClr val="FF40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ctr">
            <a:spAutoFit/>
          </a:bodyPr>
          <a:lstStyle/>
          <a:p>
            <a:pPr algn="l" defTabSz="685800" rtl="0" latinLnBrk="1" hangingPunct="0"/>
            <a:endParaRPr lang="ja-JP" altLang="en-US" sz="1350">
              <a:solidFill>
                <a:srgbClr val="000000"/>
              </a:solidFill>
            </a:endParaRPr>
          </a:p>
        </p:txBody>
      </p:sp>
      <p:cxnSp>
        <p:nvCxnSpPr>
          <p:cNvPr id="29" name="曲線コネクタ 28">
            <a:extLst>
              <a:ext uri="{FF2B5EF4-FFF2-40B4-BE49-F238E27FC236}">
                <a16:creationId xmlns:a16="http://schemas.microsoft.com/office/drawing/2014/main" id="{DA43974D-5B87-934D-A99C-486C0190A283}"/>
              </a:ext>
            </a:extLst>
          </p:cNvPr>
          <p:cNvCxnSpPr>
            <a:cxnSpLocks/>
            <a:stCxn id="23" idx="2"/>
            <a:endCxn id="27" idx="1"/>
          </p:cNvCxnSpPr>
          <p:nvPr/>
        </p:nvCxnSpPr>
        <p:spPr>
          <a:xfrm rot="16200000" flipH="1">
            <a:off x="5235982" y="2904544"/>
            <a:ext cx="1122348" cy="1308832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曲線コネクタ 29">
            <a:extLst>
              <a:ext uri="{FF2B5EF4-FFF2-40B4-BE49-F238E27FC236}">
                <a16:creationId xmlns:a16="http://schemas.microsoft.com/office/drawing/2014/main" id="{3780EC40-8013-2C42-93F4-577A8FFDD56E}"/>
              </a:ext>
            </a:extLst>
          </p:cNvPr>
          <p:cNvCxnSpPr>
            <a:cxnSpLocks/>
            <a:endCxn id="28" idx="7"/>
          </p:cNvCxnSpPr>
          <p:nvPr/>
        </p:nvCxnSpPr>
        <p:spPr>
          <a:xfrm rot="16200000" flipH="1">
            <a:off x="7467535" y="3346401"/>
            <a:ext cx="1374676" cy="632131"/>
          </a:xfrm>
          <a:prstGeom prst="curvedConnector3">
            <a:avLst/>
          </a:prstGeom>
          <a:noFill/>
          <a:ln w="25400" cap="flat">
            <a:solidFill>
              <a:srgbClr val="FF40FF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2AB27BCD-7E6B-2F4A-9F55-399845EC208F}"/>
              </a:ext>
            </a:extLst>
          </p:cNvPr>
          <p:cNvCxnSpPr>
            <a:cxnSpLocks/>
          </p:cNvCxnSpPr>
          <p:nvPr/>
        </p:nvCxnSpPr>
        <p:spPr>
          <a:xfrm>
            <a:off x="3543753" y="1969224"/>
            <a:ext cx="3747345" cy="0"/>
          </a:xfrm>
          <a:prstGeom prst="line">
            <a:avLst/>
          </a:prstGeom>
          <a:noFill/>
          <a:ln w="25400" cap="flat">
            <a:solidFill>
              <a:srgbClr val="FF40FF"/>
            </a:solidFill>
            <a:prstDash val="sysDot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77248CA3-E3AA-C84A-AF93-CC07D9CD5C76}"/>
              </a:ext>
            </a:extLst>
          </p:cNvPr>
          <p:cNvSpPr/>
          <p:nvPr/>
        </p:nvSpPr>
        <p:spPr>
          <a:xfrm>
            <a:off x="6649624" y="2202586"/>
            <a:ext cx="1306375" cy="102743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697C1692-3B44-3540-A34F-C14A0E730483}"/>
              </a:ext>
            </a:extLst>
          </p:cNvPr>
          <p:cNvSpPr/>
          <p:nvPr/>
        </p:nvSpPr>
        <p:spPr>
          <a:xfrm>
            <a:off x="6666430" y="2298600"/>
            <a:ext cx="1391474" cy="91233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6632E49B-AAA7-1A42-9063-BF53B18A20F6}"/>
              </a:ext>
            </a:extLst>
          </p:cNvPr>
          <p:cNvSpPr txBox="1"/>
          <p:nvPr/>
        </p:nvSpPr>
        <p:spPr>
          <a:xfrm>
            <a:off x="6666430" y="2552182"/>
            <a:ext cx="2222571" cy="43858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algn="l" defTabSz="685800" rtl="0" latinLnBrk="1" hangingPunct="0"/>
            <a:r>
              <a:rPr lang="en-US" altLang="ja-JP" sz="1200" dirty="0">
                <a:solidFill>
                  <a:srgbClr val="000000"/>
                </a:solidFill>
                <a:latin typeface="+mn-ea"/>
                <a:ea typeface="+mn-ea"/>
              </a:rPr>
              <a:t>power x time = energy (</a:t>
            </a:r>
            <a:r>
              <a:rPr lang="en-US" altLang="ja-JP" sz="1200" dirty="0" err="1">
                <a:solidFill>
                  <a:srgbClr val="000000"/>
                </a:solidFill>
                <a:latin typeface="+mn-ea"/>
                <a:ea typeface="+mn-ea"/>
              </a:rPr>
              <a:t>Wh</a:t>
            </a:r>
            <a:r>
              <a:rPr lang="en-US" altLang="ja-JP" sz="120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algn="l" defTabSz="685800" rtl="0" latinLnBrk="1" hangingPunct="0"/>
            <a:r>
              <a:rPr lang="en-US" altLang="ja-JP" sz="1200" dirty="0">
                <a:solidFill>
                  <a:srgbClr val="FF40FF"/>
                </a:solidFill>
                <a:latin typeface="+mn-ea"/>
                <a:ea typeface="+mn-ea"/>
              </a:rPr>
              <a:t>the smaller area, the better</a:t>
            </a:r>
            <a:endParaRPr lang="ja-JP" altLang="en-US" sz="1200">
              <a:solidFill>
                <a:srgbClr val="FF40FF"/>
              </a:solidFill>
              <a:latin typeface="+mn-ea"/>
              <a:ea typeface="+mn-ea"/>
            </a:endParaRPr>
          </a:p>
        </p:txBody>
      </p: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3A66E01-8EFB-464C-B756-1872205ED6AA}"/>
              </a:ext>
            </a:extLst>
          </p:cNvPr>
          <p:cNvCxnSpPr>
            <a:cxnSpLocks/>
          </p:cNvCxnSpPr>
          <p:nvPr/>
        </p:nvCxnSpPr>
        <p:spPr>
          <a:xfrm>
            <a:off x="6347773" y="3240412"/>
            <a:ext cx="1917136" cy="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テキスト プレースホルダー 4">
            <a:extLst>
              <a:ext uri="{FF2B5EF4-FFF2-40B4-BE49-F238E27FC236}">
                <a16:creationId xmlns:a16="http://schemas.microsoft.com/office/drawing/2014/main" id="{5839223E-E2E8-634A-97A7-FFAB8E9A8E6C}"/>
              </a:ext>
            </a:extLst>
          </p:cNvPr>
          <p:cNvSpPr txBox="1">
            <a:spLocks/>
          </p:cNvSpPr>
          <p:nvPr/>
        </p:nvSpPr>
        <p:spPr>
          <a:xfrm>
            <a:off x="1186210" y="1481027"/>
            <a:ext cx="3218498" cy="878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10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500" b="1" baseline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10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500" b="0" baseline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10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500" b="0" baseline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10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500" baseline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500" baseline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kumimoji="1" lang="en-US" altLang="ja-JP" sz="1200" b="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NTChem</a:t>
            </a:r>
            <a:r>
              <a:rPr kumimoji="1" lang="en-US" altLang="ja-JP" sz="1200" b="0" dirty="0">
                <a:latin typeface="Meiryo UI" panose="020B0604030504040204" pitchFamily="34" charset="-128"/>
                <a:ea typeface="Meiryo UI" panose="020B0604030504040204" pitchFamily="34" charset="-128"/>
              </a:rPr>
              <a:t> power profile example, same job, same # of nodes/job</a:t>
            </a:r>
          </a:p>
          <a:p>
            <a:r>
              <a:rPr kumimoji="1" lang="en-US" altLang="ja-JP" sz="1200" b="0" dirty="0">
                <a:latin typeface="Meiryo UI" panose="020B0604030504040204" pitchFamily="34" charset="-128"/>
                <a:ea typeface="Meiryo UI" panose="020B0604030504040204" pitchFamily="34" charset="-128"/>
              </a:rPr>
              <a:t>speed and power axes are both  relative to </a:t>
            </a:r>
            <a:r>
              <a:rPr kumimoji="1" lang="en-US" altLang="ja-JP" sz="1200" b="0" dirty="0">
                <a:solidFill>
                  <a:srgbClr val="FF40FF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eco off normal mode </a:t>
            </a:r>
            <a:r>
              <a:rPr kumimoji="1" lang="en-US" altLang="ja-JP" sz="1200" b="0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</a:rPr>
              <a:t>value</a:t>
            </a:r>
            <a:endParaRPr kumimoji="1" lang="ja-JP" altLang="en-US" sz="1200" b="0">
              <a:solidFill>
                <a:schemeClr val="tx1"/>
              </a:solidFill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45E24F73-724B-DA4E-B576-4B85F3373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0" y="3003074"/>
            <a:ext cx="3402311" cy="2007458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7BDAB112-1722-F54C-BE5B-5F3AE1F3B859}"/>
              </a:ext>
            </a:extLst>
          </p:cNvPr>
          <p:cNvSpPr txBox="1"/>
          <p:nvPr/>
        </p:nvSpPr>
        <p:spPr>
          <a:xfrm>
            <a:off x="7746564" y="1582856"/>
            <a:ext cx="1346749" cy="5616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38100" rtlCol="0" anchor="t">
            <a:spAutoFit/>
          </a:bodyPr>
          <a:lstStyle/>
          <a:p>
            <a:pPr marL="802481" indent="-1072754" algn="l" defTabSz="685800" rtl="0" latinLnBrk="1" hangingPunct="0">
              <a:lnSpc>
                <a:spcPct val="80000"/>
              </a:lnSpc>
              <a:tabLst>
                <a:tab pos="997744" algn="l"/>
              </a:tabLst>
            </a:pPr>
            <a:r>
              <a:rPr lang="en-US" altLang="ja-JP" sz="800" u="sng" dirty="0">
                <a:solidFill>
                  <a:schemeClr val="tx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color represents mode</a:t>
            </a:r>
          </a:p>
          <a:p>
            <a:pPr marL="802481" indent="-1072754" algn="l" defTabSz="685800" rtl="0" latinLnBrk="1" hangingPunct="0">
              <a:lnSpc>
                <a:spcPct val="80000"/>
              </a:lnSpc>
              <a:tabLst>
                <a:tab pos="997744" algn="l"/>
              </a:tabLst>
            </a:pPr>
            <a:r>
              <a:rPr lang="en-US" altLang="ja-JP" sz="800" dirty="0">
                <a:solidFill>
                  <a:srgbClr val="FF000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Red:    eco off	boost</a:t>
            </a:r>
            <a:endParaRPr lang="en-US" altLang="ja-JP" sz="80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802481" indent="-1072754" algn="l" defTabSz="685800" rtl="0" latinLnBrk="1" hangingPunct="0">
              <a:lnSpc>
                <a:spcPct val="80000"/>
              </a:lnSpc>
              <a:tabLst>
                <a:tab pos="997744" algn="l"/>
              </a:tabLst>
            </a:pPr>
            <a:r>
              <a:rPr lang="en-US" altLang="ja-JP" sz="800" dirty="0">
                <a:solidFill>
                  <a:srgbClr val="FF40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Pink:   eco off 	normal</a:t>
            </a:r>
            <a:endParaRPr lang="en-US" altLang="ja-JP" sz="80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802481" indent="-1072754" algn="l" defTabSz="685800" rtl="0" latinLnBrk="1" hangingPunct="0">
              <a:lnSpc>
                <a:spcPct val="80000"/>
              </a:lnSpc>
              <a:tabLst>
                <a:tab pos="997744" algn="l"/>
              </a:tabLst>
            </a:pPr>
            <a:r>
              <a:rPr lang="en-US" altLang="ja-JP" sz="800" dirty="0">
                <a:solidFill>
                  <a:srgbClr val="0432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Blue:   eco on	boost</a:t>
            </a:r>
            <a:endParaRPr lang="en-US" altLang="ja-JP" sz="800" dirty="0">
              <a:solidFill>
                <a:srgbClr val="000000"/>
              </a:solidFill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  <a:p>
            <a:pPr marL="802481" indent="-1072754" algn="l" defTabSz="685800" rtl="0" latinLnBrk="1" hangingPunct="0">
              <a:lnSpc>
                <a:spcPct val="80000"/>
              </a:lnSpc>
              <a:tabLst>
                <a:tab pos="997744" algn="l"/>
              </a:tabLst>
            </a:pPr>
            <a:r>
              <a:rPr lang="en-US" altLang="ja-JP" sz="800" dirty="0">
                <a:solidFill>
                  <a:srgbClr val="00B050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Calibri" panose="020F0502020204030204" pitchFamily="34" charset="0"/>
              </a:rPr>
              <a:t>Green: eco on	normal</a:t>
            </a:r>
            <a:endParaRPr lang="ja-JP" altLang="en-US" sz="800">
              <a:solidFill>
                <a:srgbClr val="00B050"/>
              </a:solidFill>
              <a:latin typeface="Meiryo UI" panose="020B0604030504040204" pitchFamily="34" charset="-128"/>
              <a:ea typeface="Meiryo UI" panose="020B060403050404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8520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46074" cy="4198936"/>
          </a:xfrm>
        </p:spPr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relative speed-up </a:t>
            </a:r>
            <a:r>
              <a:rPr kumimoji="1" lang="en-US" altLang="ja-JP" dirty="0" err="1"/>
              <a:t>v.s</a:t>
            </a:r>
            <a:r>
              <a:rPr kumimoji="1" lang="en-US" altLang="ja-JP" dirty="0"/>
              <a:t>. K computer and power consumption</a:t>
            </a:r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lvl="1"/>
            <a:endParaRPr kumimoji="1" lang="en-US" altLang="ja-JP" dirty="0"/>
          </a:p>
          <a:p>
            <a:pPr marL="200025" lvl="1" indent="0">
              <a:buNone/>
            </a:pPr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and power balance</a:t>
            </a:r>
            <a:endParaRPr kumimoji="1" lang="ja-JP" altLang="en-US" b="1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F46DDA-6A2D-1140-BF8F-18591655D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66" y="1151505"/>
            <a:ext cx="5854700" cy="3378200"/>
          </a:xfrm>
          <a:prstGeom prst="rect">
            <a:avLst/>
          </a:prstGeom>
        </p:spPr>
      </p:pic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1ECC0A99-FE04-2D48-8FC7-645EA4319757}"/>
              </a:ext>
            </a:extLst>
          </p:cNvPr>
          <p:cNvSpPr txBox="1">
            <a:spLocks/>
          </p:cNvSpPr>
          <p:nvPr/>
        </p:nvSpPr>
        <p:spPr>
          <a:xfrm>
            <a:off x="699984" y="4483367"/>
            <a:ext cx="7684891" cy="660133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0">
              <a:buNone/>
            </a:pPr>
            <a:r>
              <a:rPr kumimoji="1" lang="en-US" altLang="ja-JP" sz="1400" b="0" dirty="0"/>
              <a:t>The results obtained on the evaluation environment in the trial phase do not guarantee the performance, power and other attributes of the supercomputer </a:t>
            </a:r>
            <a:r>
              <a:rPr kumimoji="1" lang="en-US" altLang="ja-JP" sz="1400" b="0" dirty="0" err="1"/>
              <a:t>Fugaku</a:t>
            </a:r>
            <a:r>
              <a:rPr kumimoji="1" lang="en-US" altLang="ja-JP" sz="1400" b="0" dirty="0"/>
              <a:t> at the start of its operation.</a:t>
            </a:r>
          </a:p>
          <a:p>
            <a:endParaRPr kumimoji="1" lang="en-US" altLang="ja-JP" sz="1400" b="0" dirty="0"/>
          </a:p>
          <a:p>
            <a:pPr lvl="1"/>
            <a:endParaRPr kumimoji="1" lang="en-US" altLang="ja-JP" sz="1400" dirty="0"/>
          </a:p>
        </p:txBody>
      </p:sp>
    </p:spTree>
    <p:extLst>
      <p:ext uri="{BB962C8B-B14F-4D97-AF65-F5344CB8AC3E}">
        <p14:creationId xmlns:p14="http://schemas.microsoft.com/office/powerpoint/2010/main" val="42654548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numerous optimization cycles resulting in:</a:t>
            </a:r>
          </a:p>
          <a:p>
            <a:pPr lvl="1"/>
            <a:r>
              <a:rPr kumimoji="1" lang="en-US" altLang="ja-JP" dirty="0"/>
              <a:t>target applications production ready from day 1 on </a:t>
            </a:r>
            <a:r>
              <a:rPr kumimoji="1" lang="en-US" altLang="ja-JP" dirty="0" err="1"/>
              <a:t>Fugaku</a:t>
            </a:r>
            <a:endParaRPr kumimoji="1" lang="en-US" altLang="ja-JP" dirty="0"/>
          </a:p>
          <a:p>
            <a:pPr lvl="2"/>
            <a:r>
              <a:rPr kumimoji="1" lang="en-US" altLang="ja-JP" dirty="0"/>
              <a:t>optimized performance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, also efficient on modern HPC systems</a:t>
            </a:r>
          </a:p>
          <a:p>
            <a:pPr lvl="2"/>
            <a:r>
              <a:rPr kumimoji="1" lang="en-US" altLang="ja-JP" dirty="0"/>
              <a:t>in depth programming guide for succeeding applications</a:t>
            </a:r>
          </a:p>
          <a:p>
            <a:pPr lvl="1"/>
            <a:r>
              <a:rPr kumimoji="1" lang="en-US" altLang="ja-JP" dirty="0" err="1"/>
              <a:t>Fugaku</a:t>
            </a:r>
            <a:r>
              <a:rPr kumimoji="1" lang="en-US" altLang="ja-JP" dirty="0"/>
              <a:t> system oriented to HPC applications demand</a:t>
            </a:r>
          </a:p>
          <a:p>
            <a:pPr lvl="2"/>
            <a:r>
              <a:rPr kumimoji="1" lang="en-US" altLang="ja-JP" dirty="0"/>
              <a:t>60+ codesign requests were reflected in the system development phase</a:t>
            </a:r>
          </a:p>
          <a:p>
            <a:pPr lvl="2"/>
            <a:r>
              <a:rPr kumimoji="1" lang="en-US" altLang="ja-JP" dirty="0"/>
              <a:t>early stage codesign contributed to the systems architecture:</a:t>
            </a:r>
          </a:p>
          <a:p>
            <a:pPr lvl="3"/>
            <a:r>
              <a:rPr kumimoji="1" lang="en-US" altLang="ja-JP" dirty="0"/>
              <a:t>processor and memory specification, data mechanism</a:t>
            </a:r>
          </a:p>
          <a:p>
            <a:pPr lvl="2"/>
            <a:r>
              <a:rPr kumimoji="1" lang="en-US" altLang="ja-JP" dirty="0"/>
              <a:t>later stage codesign contributed to the system software:</a:t>
            </a:r>
          </a:p>
          <a:p>
            <a:pPr lvl="3"/>
            <a:r>
              <a:rPr kumimoji="1" lang="en-US" altLang="ja-JP" dirty="0"/>
              <a:t>compiler optimization feature, numerical library, MPI/network library</a:t>
            </a:r>
          </a:p>
          <a:p>
            <a:pPr lvl="2"/>
            <a:endParaRPr kumimoji="1" lang="en-US" altLang="ja-JP" dirty="0"/>
          </a:p>
          <a:p>
            <a:pPr lvl="2"/>
            <a:endParaRPr kumimoji="1" lang="en-US" altLang="ja-JP" dirty="0"/>
          </a:p>
          <a:p>
            <a:pPr lvl="2"/>
            <a:endParaRPr kumimoji="1" lang="en-US" altLang="ja-JP" dirty="0"/>
          </a:p>
          <a:p>
            <a:pPr lvl="2"/>
            <a:endParaRPr kumimoji="1" lang="en-US" altLang="ja-JP" dirty="0"/>
          </a:p>
          <a:p>
            <a:pPr lvl="2"/>
            <a:endParaRPr kumimoji="1" lang="en-US" altLang="ja-JP" dirty="0"/>
          </a:p>
          <a:p>
            <a:pPr lvl="2"/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Codesign achievement</a:t>
            </a:r>
            <a:endParaRPr kumimoji="1" lang="ja-JP" altLang="en-US" b="1"/>
          </a:p>
        </p:txBody>
      </p:sp>
      <p:graphicFrame>
        <p:nvGraphicFramePr>
          <p:cNvPr id="6" name="オブジェクト 5">
            <a:extLst>
              <a:ext uri="{FF2B5EF4-FFF2-40B4-BE49-F238E27FC236}">
                <a16:creationId xmlns:a16="http://schemas.microsoft.com/office/drawing/2014/main" id="{2E32AC58-D876-A349-B36F-73656ACBB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505345"/>
              </p:ext>
            </p:extLst>
          </p:nvPr>
        </p:nvGraphicFramePr>
        <p:xfrm>
          <a:off x="1110150" y="3698873"/>
          <a:ext cx="6858000" cy="1262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0" name="シート" r:id="rId4" imgW="9728200" imgH="1790700" progId="Excel.Sheet.12">
                  <p:embed/>
                </p:oleObj>
              </mc:Choice>
              <mc:Fallback>
                <p:oleObj name="シート" r:id="rId4" imgW="9728200" imgH="1790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0150" y="3698873"/>
                        <a:ext cx="6858000" cy="1262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800067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4" y="1889568"/>
            <a:ext cx="8119452" cy="396434"/>
          </a:xfrm>
        </p:spPr>
        <p:txBody>
          <a:bodyPr/>
          <a:lstStyle/>
          <a:p>
            <a:r>
              <a:rPr kumimoji="1" lang="en-US" altLang="ja-JP" b="1" dirty="0"/>
              <a:t>Thank you for your watching!</a:t>
            </a:r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225455095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9A5F1F-3CA3-BE4D-9D06-BC21E7D7FE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95C9F0A-D932-684F-9570-D38475E1AF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63C4CFA-D0F8-CF45-9E45-6B6D7B7A05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52988"/>
            <a:ext cx="2057400" cy="254000"/>
          </a:xfrm>
        </p:spPr>
        <p:txBody>
          <a:bodyPr/>
          <a:lstStyle/>
          <a:p>
            <a:pPr lvl="0"/>
            <a:fld id="{86CB4B4D-7CA3-9044-876B-883B54F8677D}" type="slidenum">
              <a:rPr lang="en-US" altLang="ja-JP" smtClean="0"/>
              <a:t>15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A7CEAF2-205E-1147-B868-492F116F6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" y="-3924"/>
            <a:ext cx="9131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1793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9A5F1F-3CA3-BE4D-9D06-BC21E7D7FE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95C9F0A-D932-684F-9570-D38475E1AF8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663C4CFA-D0F8-CF45-9E45-6B6D7B7A05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4852988"/>
            <a:ext cx="2057400" cy="254000"/>
          </a:xfrm>
        </p:spPr>
        <p:txBody>
          <a:bodyPr/>
          <a:lstStyle/>
          <a:p>
            <a:pPr lvl="0"/>
            <a:fld id="{86CB4B4D-7CA3-9044-876B-883B54F8677D}" type="slidenum">
              <a:rPr lang="en-US" altLang="ja-JP" smtClean="0"/>
              <a:t>16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D98042D-4198-4E47-8264-4625522E2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" y="-3924"/>
            <a:ext cx="91313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315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499972" y="1212349"/>
            <a:ext cx="8119452" cy="667821"/>
          </a:xfrm>
        </p:spPr>
        <p:txBody>
          <a:bodyPr/>
          <a:lstStyle/>
          <a:p>
            <a:r>
              <a:rPr lang="en-US" altLang="ja-JP" sz="1800" b="1" dirty="0"/>
              <a:t>Codesign Supercomputer </a:t>
            </a:r>
            <a:r>
              <a:rPr lang="en-US" altLang="ja-JP" sz="1800" b="1" dirty="0" err="1"/>
              <a:t>Fugaku</a:t>
            </a:r>
            <a:r>
              <a:rPr lang="en-US" altLang="ja-JP" sz="1800" b="1" dirty="0"/>
              <a:t> and Target Applications</a:t>
            </a:r>
            <a:br>
              <a:rPr lang="en-US" altLang="ja-JP" sz="1800" b="1" dirty="0"/>
            </a:br>
            <a:r>
              <a:rPr lang="en-US" altLang="ja-JP" sz="1800" b="1" dirty="0"/>
              <a:t>through Performance Optimization</a:t>
            </a:r>
            <a:br>
              <a:rPr lang="en-US" altLang="ja-JP" sz="1800" b="1" dirty="0"/>
            </a:br>
            <a:br>
              <a:rPr kumimoji="1" lang="ja-JP" altLang="en-US" sz="18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kumimoji="1" lang="ja-JP" altLang="en-US" sz="18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br>
              <a:rPr kumimoji="1" lang="ja-JP" altLang="en-US" sz="18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</a:br>
            <a:endParaRPr kumimoji="1" lang="ja-JP" altLang="en-US" sz="1800" b="1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D6A23B1E-2FC3-E34C-BCD7-2949F446A6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6631C10-7350-BE47-8AFD-A57D32206E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8061" y="2398364"/>
            <a:ext cx="7017249" cy="69864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ja-JP" sz="1400" dirty="0"/>
              <a:t>Kazunori </a:t>
            </a:r>
            <a:r>
              <a:rPr lang="en-US" altLang="ja-JP" sz="1400" dirty="0" err="1"/>
              <a:t>Mikami</a:t>
            </a:r>
            <a:r>
              <a:rPr lang="en-US" altLang="ja-JP" sz="1400" dirty="0"/>
              <a:t>, Hirofumi Tomita, Kazuo Minami</a:t>
            </a:r>
          </a:p>
          <a:p>
            <a:pPr marL="0" indent="0" algn="ctr">
              <a:buNone/>
            </a:pPr>
            <a:r>
              <a:rPr lang="en-US" altLang="ja-JP" sz="1400" dirty="0"/>
              <a:t>RIKEN Center for Computational Science</a:t>
            </a:r>
            <a:endParaRPr lang="ja-JP" altLang="en-US" sz="14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613BB19-BE4A-E043-810C-7981BF711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13" y="3224644"/>
            <a:ext cx="2342347" cy="109384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C0C2814-D5C1-D54E-9D10-4E0DD7060B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13" y="4446127"/>
            <a:ext cx="2342347" cy="5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840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88766" y="4720469"/>
            <a:ext cx="2057402" cy="253912"/>
          </a:xfrm>
        </p:spPr>
        <p:txBody>
          <a:bodyPr/>
          <a:lstStyle/>
          <a:p>
            <a:pPr lvl="0"/>
            <a:fld id="{86CB4B4D-7CA3-9044-876B-883B54F8677D}" type="slidenum">
              <a:rPr lang="en-US" altLang="ja-JP" smtClean="0"/>
              <a:t>2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8" y="654051"/>
            <a:ext cx="6270694" cy="4198936"/>
          </a:xfrm>
        </p:spPr>
        <p:txBody>
          <a:bodyPr/>
          <a:lstStyle/>
          <a:p>
            <a:r>
              <a:rPr kumimoji="1" lang="en-US" altLang="ja-JP" dirty="0"/>
              <a:t>Supercomputer </a:t>
            </a:r>
            <a:r>
              <a:rPr kumimoji="1" lang="en-US" altLang="ja-JP" dirty="0" err="1"/>
              <a:t>Fugaku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the flagship supercomputer of Japan</a:t>
            </a:r>
          </a:p>
          <a:p>
            <a:pPr lvl="1"/>
            <a:r>
              <a:rPr kumimoji="1" lang="en-US" altLang="ja-JP" dirty="0"/>
              <a:t>development began in FY2014, user service will start in FY2020</a:t>
            </a:r>
          </a:p>
          <a:p>
            <a:r>
              <a:rPr kumimoji="1" lang="en-US" altLang="ja-JP" dirty="0"/>
              <a:t>target applications</a:t>
            </a:r>
          </a:p>
          <a:p>
            <a:pPr lvl="1"/>
            <a:r>
              <a:rPr kumimoji="1" lang="en-US" altLang="ja-JP" dirty="0"/>
              <a:t>represent the social/scientific priority issues selected by the ministry</a:t>
            </a:r>
          </a:p>
          <a:p>
            <a:r>
              <a:rPr kumimoji="1" lang="en-US" altLang="ja-JP" dirty="0"/>
              <a:t>codesign</a:t>
            </a:r>
          </a:p>
          <a:p>
            <a:pPr lvl="1"/>
            <a:r>
              <a:rPr kumimoji="1" lang="en-US" altLang="ja-JP" dirty="0"/>
              <a:t>simultaneous development of Supercomputer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and the target applications using applications performance measures, under power constraint</a:t>
            </a:r>
          </a:p>
          <a:p>
            <a:r>
              <a:rPr kumimoji="1" lang="en-US" altLang="ja-JP" dirty="0"/>
              <a:t>codesign goal</a:t>
            </a:r>
          </a:p>
          <a:p>
            <a:pPr lvl="1"/>
            <a:r>
              <a:rPr kumimoji="1" lang="en-US" altLang="ja-JP" dirty="0"/>
              <a:t>complete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, make it deliver the computing capability needed for scientific achievements</a:t>
            </a:r>
          </a:p>
          <a:p>
            <a:pPr lvl="1"/>
            <a:r>
              <a:rPr kumimoji="1" lang="en-US" altLang="ja-JP" dirty="0"/>
              <a:t>modernize target applications to achieve expected performance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, and on similar HPC systems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Codesign</a:t>
            </a:r>
            <a:endParaRPr kumimoji="1" lang="ja-JP" altLang="en-US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C0B76A-DFC0-8C48-B6AA-1B73BEBAF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766" y="954209"/>
            <a:ext cx="2057402" cy="115214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E3EDE40-87D2-6940-9544-DD52D1396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87" y="2225740"/>
            <a:ext cx="2069933" cy="208565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1E5211F-D7AB-1440-B46E-99983C61D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767" y="4311394"/>
            <a:ext cx="2014654" cy="48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537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8" y="654051"/>
            <a:ext cx="6609742" cy="4198936"/>
          </a:xfrm>
        </p:spPr>
        <p:txBody>
          <a:bodyPr/>
          <a:lstStyle/>
          <a:p>
            <a:r>
              <a:rPr kumimoji="1" lang="en-US" altLang="ja-JP" dirty="0"/>
              <a:t>computational characteristics</a:t>
            </a:r>
          </a:p>
          <a:p>
            <a:pPr lvl="1"/>
            <a:r>
              <a:rPr kumimoji="1" lang="en-US" altLang="ja-JP" dirty="0">
                <a:solidFill>
                  <a:schemeClr val="tx1"/>
                </a:solidFill>
              </a:rPr>
              <a:t>use different numerical schemes, grid structures, data types</a:t>
            </a:r>
          </a:p>
          <a:p>
            <a:pPr lvl="1"/>
            <a:r>
              <a:rPr kumimoji="1" lang="en-US" altLang="ja-JP" dirty="0"/>
              <a:t>cover typical applications workload in total</a:t>
            </a:r>
          </a:p>
          <a:p>
            <a:r>
              <a:rPr kumimoji="1" lang="en-US" altLang="ja-JP" dirty="0"/>
              <a:t>objectives</a:t>
            </a:r>
          </a:p>
          <a:p>
            <a:pPr lvl="1"/>
            <a:r>
              <a:rPr kumimoji="1" lang="en-US" altLang="ja-JP" dirty="0"/>
              <a:t>achieve satisfactory performance – each app has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speed-up </a:t>
            </a:r>
            <a:r>
              <a:rPr kumimoji="1" lang="en-US" altLang="ja-JP" dirty="0" err="1"/>
              <a:t>v.s</a:t>
            </a:r>
            <a:r>
              <a:rPr kumimoji="1" lang="en-US" altLang="ja-JP" dirty="0"/>
              <a:t>. K goal as the combination of codesign effort</a:t>
            </a:r>
          </a:p>
          <a:p>
            <a:pPr lvl="1"/>
            <a:r>
              <a:rPr kumimoji="1" lang="en-US" altLang="ja-JP" dirty="0"/>
              <a:t>be good reference for the succeeding applications</a:t>
            </a:r>
          </a:p>
          <a:p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Target applications</a:t>
            </a:r>
            <a:endParaRPr kumimoji="1" lang="ja-JP" altLang="en-US" b="1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6A72663-EBE3-134F-86A9-E1CE6DD3A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" y="2562731"/>
            <a:ext cx="8946168" cy="254417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81EF7663-EF45-0847-91F1-409D6BBAF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34" y="513676"/>
            <a:ext cx="2069933" cy="208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138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codesign from target applications view</a:t>
            </a:r>
          </a:p>
          <a:p>
            <a:pPr lvl="1"/>
            <a:r>
              <a:rPr kumimoji="1" lang="en-US" altLang="ja-JP" dirty="0"/>
              <a:t>Repeat optimizing the application, interacting with system development</a:t>
            </a:r>
          </a:p>
          <a:p>
            <a:pPr lvl="2"/>
            <a:r>
              <a:rPr kumimoji="1" lang="en-US" altLang="ja-JP" dirty="0"/>
              <a:t>identify the performance bottleneck utilizing performance tools</a:t>
            </a:r>
          </a:p>
          <a:p>
            <a:pPr lvl="3"/>
            <a:r>
              <a:rPr kumimoji="1" lang="en-US" altLang="ja-JP" dirty="0"/>
              <a:t>optimization effort in applications</a:t>
            </a:r>
          </a:p>
          <a:p>
            <a:pPr lvl="4"/>
            <a:r>
              <a:rPr kumimoji="1" lang="en-US" altLang="ja-JP" dirty="0"/>
              <a:t>alternative algorithm, source level manual tuning</a:t>
            </a:r>
          </a:p>
          <a:p>
            <a:pPr lvl="3"/>
            <a:r>
              <a:rPr kumimoji="1" lang="en-US" altLang="ja-JP" dirty="0"/>
              <a:t>system design improvement request for feasibility study</a:t>
            </a:r>
          </a:p>
          <a:p>
            <a:pPr lvl="2"/>
            <a:r>
              <a:rPr kumimoji="1" lang="en-US" altLang="ja-JP" dirty="0"/>
              <a:t>rerun the cycle with new source code and new design parameters</a:t>
            </a:r>
          </a:p>
          <a:p>
            <a:pPr lvl="3"/>
            <a:r>
              <a:rPr kumimoji="1" lang="en-US" altLang="ja-JP" dirty="0"/>
              <a:t>look for further optimization possibility from different angles</a:t>
            </a:r>
          </a:p>
          <a:p>
            <a:pPr lvl="1"/>
            <a:endParaRPr kumimoji="1" lang="en-US" altLang="ja-JP" dirty="0"/>
          </a:p>
          <a:p>
            <a:pPr lvl="1"/>
            <a:r>
              <a:rPr kumimoji="1" lang="en-US" altLang="ja-JP" dirty="0"/>
              <a:t>difference from K-computer in mind</a:t>
            </a:r>
          </a:p>
          <a:p>
            <a:pPr lvl="2"/>
            <a:r>
              <a:rPr kumimoji="1" lang="en-US" altLang="ja-JP" dirty="0"/>
              <a:t>Architecture: Arm base 512 bit SVE, many cores per CPU, smaller # of registers and increased </a:t>
            </a:r>
            <a:r>
              <a:rPr kumimoji="1" lang="en-US" altLang="ja-JP" dirty="0" err="1"/>
              <a:t>OoO</a:t>
            </a:r>
            <a:r>
              <a:rPr kumimoji="1" lang="en-US" altLang="ja-JP" dirty="0"/>
              <a:t> resource, memory/CPU increased, memory/core decreased</a:t>
            </a:r>
          </a:p>
          <a:p>
            <a:pPr lvl="2"/>
            <a:r>
              <a:rPr kumimoji="1" lang="en-US" altLang="ja-JP" dirty="0"/>
              <a:t>Open source community: lots of S/W available around</a:t>
            </a:r>
          </a:p>
          <a:p>
            <a:pPr lvl="1"/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Codesign view</a:t>
            </a:r>
            <a:endParaRPr kumimoji="1" lang="ja-JP" altLang="en-US" b="1"/>
          </a:p>
        </p:txBody>
      </p:sp>
      <p:sp>
        <p:nvSpPr>
          <p:cNvPr id="5" name="右カーブ矢印 4">
            <a:extLst>
              <a:ext uri="{FF2B5EF4-FFF2-40B4-BE49-F238E27FC236}">
                <a16:creationId xmlns:a16="http://schemas.microsoft.com/office/drawing/2014/main" id="{930E7650-55FE-F441-8490-ABD99BC40FF1}"/>
              </a:ext>
            </a:extLst>
          </p:cNvPr>
          <p:cNvSpPr/>
          <p:nvPr/>
        </p:nvSpPr>
        <p:spPr>
          <a:xfrm flipV="1">
            <a:off x="328796" y="1243172"/>
            <a:ext cx="575353" cy="140001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3508096" rtl="0" eaLnBrk="1" latinLnBrk="0" hangingPunct="1">
              <a:defRPr kumimoji="1" sz="69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754048" algn="l" defTabSz="3508096" rtl="0" eaLnBrk="1" latinLnBrk="0" hangingPunct="1">
              <a:defRPr kumimoji="1" sz="69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508096" algn="l" defTabSz="3508096" rtl="0" eaLnBrk="1" latinLnBrk="0" hangingPunct="1">
              <a:defRPr kumimoji="1" sz="69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262143" algn="l" defTabSz="3508096" rtl="0" eaLnBrk="1" latinLnBrk="0" hangingPunct="1">
              <a:defRPr kumimoji="1" sz="69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016191" algn="l" defTabSz="3508096" rtl="0" eaLnBrk="1" latinLnBrk="0" hangingPunct="1">
              <a:defRPr kumimoji="1" sz="69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8770239" algn="l" defTabSz="3508096" rtl="0" eaLnBrk="1" latinLnBrk="0" hangingPunct="1">
              <a:defRPr kumimoji="1" sz="69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524287" algn="l" defTabSz="3508096" rtl="0" eaLnBrk="1" latinLnBrk="0" hangingPunct="1">
              <a:defRPr kumimoji="1" sz="69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278335" algn="l" defTabSz="3508096" rtl="0" eaLnBrk="1" latinLnBrk="0" hangingPunct="1">
              <a:defRPr kumimoji="1" sz="69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032382" algn="l" defTabSz="3508096" rtl="0" eaLnBrk="1" latinLnBrk="0" hangingPunct="1">
              <a:defRPr kumimoji="1" sz="690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4147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0"/>
            <a:ext cx="8466741" cy="4317999"/>
          </a:xfrm>
        </p:spPr>
        <p:txBody>
          <a:bodyPr/>
          <a:lstStyle/>
          <a:p>
            <a:r>
              <a:rPr kumimoji="1" lang="en-US" altLang="ja-JP" dirty="0"/>
              <a:t>performance analysis tools are used per availability at phases</a:t>
            </a:r>
          </a:p>
          <a:p>
            <a:pPr lvl="1"/>
            <a:r>
              <a:rPr kumimoji="1" lang="en-US" altLang="ja-JP" dirty="0"/>
              <a:t>tools for analysis on existing platform</a:t>
            </a:r>
          </a:p>
          <a:p>
            <a:pPr lvl="2"/>
            <a:r>
              <a:rPr kumimoji="1" lang="en-US" altLang="ja-JP" dirty="0"/>
              <a:t>general profilers(</a:t>
            </a:r>
            <a:r>
              <a:rPr kumimoji="1" lang="en-US" altLang="ja-JP" dirty="0" err="1"/>
              <a:t>fipp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fapp</a:t>
            </a:r>
            <a:r>
              <a:rPr kumimoji="1" lang="en-US" altLang="ja-JP" dirty="0"/>
              <a:t>) statistics </a:t>
            </a:r>
          </a:p>
          <a:p>
            <a:pPr lvl="2"/>
            <a:r>
              <a:rPr kumimoji="1" lang="en-US" altLang="ja-JP" dirty="0"/>
              <a:t>precise PA (HWPC) for detail component analysis</a:t>
            </a:r>
          </a:p>
          <a:p>
            <a:pPr lvl="3"/>
            <a:r>
              <a:rPr kumimoji="1" lang="en-US" altLang="ja-JP" dirty="0"/>
              <a:t>flops, </a:t>
            </a:r>
            <a:r>
              <a:rPr kumimoji="1" lang="en-US" altLang="ja-JP" dirty="0" err="1"/>
              <a:t>intops</a:t>
            </a:r>
            <a:r>
              <a:rPr kumimoji="1" lang="en-US" altLang="ja-JP" dirty="0"/>
              <a:t>, B/W, SIMD rate, cash hit/miss, ..</a:t>
            </a:r>
          </a:p>
          <a:p>
            <a:pPr lvl="2"/>
            <a:endParaRPr kumimoji="1" lang="en-US" altLang="ja-JP" dirty="0"/>
          </a:p>
          <a:p>
            <a:pPr lvl="1"/>
            <a:r>
              <a:rPr kumimoji="1" lang="en-US" altLang="ja-JP" dirty="0"/>
              <a:t>tools for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performance prediction</a:t>
            </a:r>
          </a:p>
          <a:p>
            <a:pPr lvl="2"/>
            <a:r>
              <a:rPr kumimoji="1" lang="en-US" altLang="ja-JP" dirty="0"/>
              <a:t>PA prediction tool using FX100 precise PA : static, interpolation, quick</a:t>
            </a:r>
          </a:p>
          <a:p>
            <a:pPr lvl="2"/>
            <a:r>
              <a:rPr kumimoji="1" lang="en-US" altLang="ja-JP" dirty="0"/>
              <a:t>instruction simulators : dynamic, accurate, expensive</a:t>
            </a:r>
          </a:p>
          <a:p>
            <a:pPr lvl="2"/>
            <a:r>
              <a:rPr kumimoji="1" lang="en-US" altLang="ja-JP" dirty="0"/>
              <a:t>hardware emulator</a:t>
            </a:r>
          </a:p>
          <a:p>
            <a:pPr lvl="2"/>
            <a:r>
              <a:rPr kumimoji="1" lang="en-US" altLang="ja-JP" dirty="0" err="1"/>
              <a:t>Fugaku</a:t>
            </a:r>
            <a:r>
              <a:rPr kumimoji="1" lang="en-US" altLang="ja-JP" dirty="0"/>
              <a:t> prototype test vehicle</a:t>
            </a:r>
          </a:p>
          <a:p>
            <a:pPr lvl="2"/>
            <a:r>
              <a:rPr kumimoji="1" lang="en-US" altLang="ja-JP" dirty="0"/>
              <a:t>prediction tools are private ,except for RIKEN simulator available at </a:t>
            </a:r>
            <a:r>
              <a:rPr kumimoji="1" lang="en-US" altLang="ja-JP" dirty="0">
                <a:hlinkClick r:id="rId3"/>
              </a:rPr>
              <a:t>https://github.com/RIKEN-RCCS/riken_simulator</a:t>
            </a:r>
            <a:endParaRPr kumimoji="1" lang="en-US" altLang="ja-JP" dirty="0"/>
          </a:p>
          <a:p>
            <a:pPr marL="407194" lvl="2" indent="0">
              <a:buNone/>
            </a:pPr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Application performance analysis using tools</a:t>
            </a:r>
            <a:endParaRPr kumimoji="1" lang="ja-JP" altLang="en-US" b="1"/>
          </a:p>
        </p:txBody>
      </p:sp>
    </p:spTree>
    <p:extLst>
      <p:ext uri="{BB962C8B-B14F-4D97-AF65-F5344CB8AC3E}">
        <p14:creationId xmlns:p14="http://schemas.microsoft.com/office/powerpoint/2010/main" val="323922371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2"/>
            <a:ext cx="6742649" cy="1750482"/>
          </a:xfrm>
        </p:spPr>
        <p:txBody>
          <a:bodyPr/>
          <a:lstStyle/>
          <a:p>
            <a:r>
              <a:rPr kumimoji="1" lang="en-US" altLang="ja-JP" dirty="0"/>
              <a:t>bottleneck analysis using tools</a:t>
            </a:r>
          </a:p>
          <a:p>
            <a:pPr lvl="1"/>
            <a:r>
              <a:rPr kumimoji="1" lang="en-US" altLang="ja-JP" dirty="0"/>
              <a:t>conduct precise PA component analysis on FX100</a:t>
            </a:r>
          </a:p>
          <a:p>
            <a:pPr lvl="2"/>
            <a:r>
              <a:rPr kumimoji="1" lang="en-US" altLang="ja-JP" dirty="0"/>
              <a:t>try many tuning patterns with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specification in mind</a:t>
            </a:r>
          </a:p>
          <a:p>
            <a:pPr lvl="1"/>
            <a:r>
              <a:rPr kumimoji="1" lang="en-US" altLang="ja-JP" dirty="0"/>
              <a:t>evaluate the tuning effect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using prediction tools</a:t>
            </a:r>
          </a:p>
          <a:p>
            <a:pPr lvl="2"/>
            <a:r>
              <a:rPr kumimoji="1" lang="en-US" altLang="ja-JP" dirty="0"/>
              <a:t>the results can be significantly different between tools, all of them should be reviewed in comparison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optimization typical </a:t>
            </a:r>
            <a:r>
              <a:rPr kumimoji="1" lang="en-US" altLang="ja-JP" b="1" dirty="0"/>
              <a:t>practice</a:t>
            </a:r>
            <a:endParaRPr kumimoji="1"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78CE10E-55E3-3A45-B989-28391B14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276" y="839179"/>
            <a:ext cx="1887128" cy="138022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CD2B082-446E-D748-B76A-E19A0C3C6DD7}"/>
              </a:ext>
            </a:extLst>
          </p:cNvPr>
          <p:cNvSpPr txBox="1"/>
          <p:nvPr/>
        </p:nvSpPr>
        <p:spPr>
          <a:xfrm>
            <a:off x="7222076" y="591427"/>
            <a:ext cx="156105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p</a:t>
            </a:r>
            <a:r>
              <a:rPr kumimoji="1" lang="en-US" altLang="ja-JP" sz="1200" dirty="0"/>
              <a:t>recise PA snapshot</a:t>
            </a:r>
            <a:endParaRPr kumimoji="1" lang="ja-JP" altLang="en-US" sz="120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379024D-5293-EB41-AB2B-45B8B081B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676" y="0"/>
            <a:ext cx="2199257" cy="3253933"/>
          </a:xfrm>
          <a:prstGeom prst="rect">
            <a:avLst/>
          </a:prstGeom>
        </p:spPr>
      </p:pic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745437F4-A065-BB40-910B-5EED917D2BCA}"/>
              </a:ext>
            </a:extLst>
          </p:cNvPr>
          <p:cNvSpPr txBox="1">
            <a:spLocks/>
          </p:cNvSpPr>
          <p:nvPr/>
        </p:nvSpPr>
        <p:spPr>
          <a:xfrm>
            <a:off x="479424" y="2666473"/>
            <a:ext cx="8119452" cy="18055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kumimoji="1" lang="en-US" altLang="ja-JP" dirty="0"/>
              <a:t>addressing bottlenecks</a:t>
            </a:r>
          </a:p>
          <a:p>
            <a:pPr lvl="1"/>
            <a:r>
              <a:rPr kumimoji="1" lang="en-US" altLang="ja-JP" dirty="0"/>
              <a:t>discuss how the bottleneck should be improved</a:t>
            </a:r>
          </a:p>
          <a:p>
            <a:pPr lvl="2"/>
            <a:r>
              <a:rPr kumimoji="1" lang="en-US" altLang="ja-JP" b="1" dirty="0"/>
              <a:t>applications</a:t>
            </a:r>
            <a:r>
              <a:rPr kumimoji="1" lang="en-US" altLang="ja-JP" dirty="0"/>
              <a:t>: tuning effort in applications is essential</a:t>
            </a:r>
          </a:p>
          <a:p>
            <a:pPr lvl="2"/>
            <a:r>
              <a:rPr kumimoji="1" lang="en-US" altLang="ja-JP" b="1" dirty="0"/>
              <a:t>system S/W</a:t>
            </a:r>
            <a:r>
              <a:rPr kumimoji="1" lang="en-US" altLang="ja-JP" dirty="0"/>
              <a:t>: enhancing compilers and libraries</a:t>
            </a:r>
          </a:p>
          <a:p>
            <a:pPr lvl="2"/>
            <a:r>
              <a:rPr kumimoji="1" lang="en-US" altLang="ja-JP" b="1" dirty="0"/>
              <a:t>system H/W</a:t>
            </a:r>
            <a:r>
              <a:rPr kumimoji="1" lang="en-US" altLang="ja-JP" dirty="0"/>
              <a:t>: specification design and implementation enhancement</a:t>
            </a:r>
          </a:p>
        </p:txBody>
      </p:sp>
    </p:spTree>
    <p:extLst>
      <p:ext uri="{BB962C8B-B14F-4D97-AF65-F5344CB8AC3E}">
        <p14:creationId xmlns:p14="http://schemas.microsoft.com/office/powerpoint/2010/main" val="13752350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131175" cy="3936999"/>
          </a:xfrm>
        </p:spPr>
        <p:txBody>
          <a:bodyPr/>
          <a:lstStyle/>
          <a:p>
            <a:r>
              <a:rPr kumimoji="1" lang="en-US" altLang="ja-JP" dirty="0"/>
              <a:t>optimization in applications</a:t>
            </a:r>
          </a:p>
          <a:p>
            <a:pPr lvl="1"/>
            <a:r>
              <a:rPr kumimoji="1" lang="en-US" altLang="ja-JP" dirty="0"/>
              <a:t>manual tuning is required in many situations</a:t>
            </a:r>
          </a:p>
          <a:p>
            <a:pPr lvl="2"/>
            <a:r>
              <a:rPr kumimoji="1" lang="en-US" altLang="ja-JP" dirty="0"/>
              <a:t>choose good algorithm, most importantly</a:t>
            </a:r>
          </a:p>
          <a:p>
            <a:pPr lvl="2"/>
            <a:r>
              <a:rPr kumimoji="1" lang="en-US" altLang="ja-JP" dirty="0"/>
              <a:t>simplify the code structure, rewrite code for better instruction mix</a:t>
            </a:r>
          </a:p>
          <a:p>
            <a:pPr lvl="2"/>
            <a:r>
              <a:rPr kumimoji="1" lang="en-US" altLang="ja-JP" dirty="0"/>
              <a:t>many of known tuning tactics for servers are usually effective</a:t>
            </a:r>
          </a:p>
          <a:p>
            <a:pPr lvl="2"/>
            <a:r>
              <a:rPr kumimoji="1" lang="en-US" altLang="ja-JP" dirty="0"/>
              <a:t>give compilers helping information via directives and options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/>
              <a:t>performance optimization</a:t>
            </a:r>
            <a:endParaRPr kumimoji="1" lang="ja-JP" altLang="en-US" b="1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B4B74C34-8DD5-724C-9CA3-503A9F189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1" y="2821826"/>
            <a:ext cx="2347170" cy="226330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A47582A-6AFE-EF43-BC3A-3911DF2F3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66" y="2818405"/>
            <a:ext cx="2303852" cy="2241524"/>
          </a:xfrm>
          <a:prstGeom prst="rect">
            <a:avLst/>
          </a:prstGeom>
        </p:spPr>
      </p:pic>
      <p:sp>
        <p:nvSpPr>
          <p:cNvPr id="23" name="テキスト プレースホルダー 2">
            <a:extLst>
              <a:ext uri="{FF2B5EF4-FFF2-40B4-BE49-F238E27FC236}">
                <a16:creationId xmlns:a16="http://schemas.microsoft.com/office/drawing/2014/main" id="{D06CD6C3-8A64-204E-BDDA-44D2159E1F86}"/>
              </a:ext>
            </a:extLst>
          </p:cNvPr>
          <p:cNvSpPr txBox="1">
            <a:spLocks/>
          </p:cNvSpPr>
          <p:nvPr/>
        </p:nvSpPr>
        <p:spPr>
          <a:xfrm>
            <a:off x="4729677" y="2760636"/>
            <a:ext cx="4216492" cy="20075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kumimoji="1" lang="en-US" altLang="ja-JP" sz="1200" b="0" dirty="0"/>
              <a:t>Scalar code example</a:t>
            </a:r>
          </a:p>
          <a:p>
            <a:pPr lvl="1"/>
            <a:r>
              <a:rPr kumimoji="1" lang="en-US" altLang="ja-JP" sz="1200" dirty="0"/>
              <a:t>Loop fusing for longer loop</a:t>
            </a:r>
          </a:p>
          <a:p>
            <a:pPr lvl="1"/>
            <a:r>
              <a:rPr kumimoji="1" lang="en-US" altLang="ja-JP" sz="1200" dirty="0"/>
              <a:t>Dimension exchange for shorter memory access stride</a:t>
            </a:r>
          </a:p>
          <a:p>
            <a:r>
              <a:rPr kumimoji="1" lang="en-US" altLang="ja-JP" sz="1200" b="0" dirty="0"/>
              <a:t>The effect</a:t>
            </a:r>
          </a:p>
          <a:p>
            <a:pPr lvl="1"/>
            <a:r>
              <a:rPr kumimoji="1" lang="en-US" altLang="ja-JP" sz="1200" dirty="0"/>
              <a:t>reduced data access wait time (lower green and flesh color)</a:t>
            </a:r>
          </a:p>
          <a:p>
            <a:pPr lvl="1"/>
            <a:r>
              <a:rPr kumimoji="1" lang="en-US" altLang="ja-JP" sz="1200" dirty="0"/>
              <a:t>still long </a:t>
            </a:r>
            <a:r>
              <a:rPr kumimoji="1" lang="en-US" altLang="ja-JP" sz="1200" dirty="0" err="1"/>
              <a:t>f</a:t>
            </a:r>
            <a:r>
              <a:rPr kumimoji="1" lang="en-US" altLang="ja-JP" sz="1200" b="0" dirty="0" err="1"/>
              <a:t>.p</a:t>
            </a:r>
            <a:r>
              <a:rPr kumimoji="1" lang="en-US" altLang="ja-JP" sz="1200" b="0" dirty="0"/>
              <a:t>. ops wait time (violet)</a:t>
            </a:r>
            <a:r>
              <a:rPr kumimoji="1" lang="en-US" altLang="ja-JP" sz="1200" dirty="0"/>
              <a:t> because of sequential(non-SVE) ops</a:t>
            </a:r>
          </a:p>
        </p:txBody>
      </p:sp>
      <p:sp>
        <p:nvSpPr>
          <p:cNvPr id="8" name="テキスト プレースホルダー 2">
            <a:extLst>
              <a:ext uri="{FF2B5EF4-FFF2-40B4-BE49-F238E27FC236}">
                <a16:creationId xmlns:a16="http://schemas.microsoft.com/office/drawing/2014/main" id="{F0CF6F51-E7FE-A848-87FE-68AE698648A7}"/>
              </a:ext>
            </a:extLst>
          </p:cNvPr>
          <p:cNvSpPr txBox="1">
            <a:spLocks/>
          </p:cNvSpPr>
          <p:nvPr/>
        </p:nvSpPr>
        <p:spPr>
          <a:xfrm>
            <a:off x="479424" y="2410094"/>
            <a:ext cx="3979476" cy="5541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 baseline="0">
                <a:latin typeface="+mn-ea"/>
                <a:ea typeface="+mn-ea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0">
              <a:buNone/>
            </a:pPr>
            <a:r>
              <a:rPr kumimoji="1" lang="en-US" altLang="ja-JP" sz="1100" b="0" dirty="0"/>
              <a:t>time in vertical axis</a:t>
            </a:r>
          </a:p>
          <a:p>
            <a:pPr marL="0" indent="0">
              <a:buNone/>
            </a:pPr>
            <a:r>
              <a:rPr kumimoji="1" lang="en-US" altLang="ja-JP" sz="1100" b="0" dirty="0"/>
              <a:t>Color represents the architectural components where the instructions are handled and are busy. </a:t>
            </a:r>
            <a:endParaRPr kumimoji="1" lang="en-US" altLang="ja-JP" sz="1100" dirty="0"/>
          </a:p>
        </p:txBody>
      </p:sp>
    </p:spTree>
    <p:extLst>
      <p:ext uri="{BB962C8B-B14F-4D97-AF65-F5344CB8AC3E}">
        <p14:creationId xmlns:p14="http://schemas.microsoft.com/office/powerpoint/2010/main" val="66880922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CD237A8E-9557-584F-B8F2-10A1D4CBB8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C5CE3B2-9750-CF41-9B23-5BA6FA48D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 err="1"/>
              <a:t>Fugaku</a:t>
            </a:r>
            <a:r>
              <a:rPr kumimoji="1" lang="en-US" altLang="ja-JP" dirty="0"/>
              <a:t> Tofu-D enhancement</a:t>
            </a:r>
          </a:p>
          <a:p>
            <a:pPr lvl="1"/>
            <a:r>
              <a:rPr kumimoji="1" lang="en-US" altLang="ja-JP" dirty="0"/>
              <a:t>assistant cores : support resource for non-blocking communication </a:t>
            </a:r>
          </a:p>
          <a:p>
            <a:pPr lvl="1"/>
            <a:r>
              <a:rPr kumimoji="1" lang="en-US" altLang="ja-JP" dirty="0"/>
              <a:t>small size global data reduction within Tofu-D : offloading work from CPU</a:t>
            </a:r>
          </a:p>
          <a:p>
            <a:r>
              <a:rPr kumimoji="1" lang="en-US" altLang="ja-JP" dirty="0"/>
              <a:t>optimization effort in communication bound app</a:t>
            </a:r>
          </a:p>
          <a:p>
            <a:pPr lvl="1"/>
            <a:r>
              <a:rPr kumimoji="1" lang="en-US" altLang="ja-JP" dirty="0"/>
              <a:t>node injection B/W relative to peak </a:t>
            </a:r>
            <a:r>
              <a:rPr kumimoji="1" lang="en-US" altLang="ja-JP" dirty="0" err="1"/>
              <a:t>f.p</a:t>
            </a:r>
            <a:r>
              <a:rPr kumimoji="1" lang="en-US" altLang="ja-JP" dirty="0"/>
              <a:t>. rate is not so high as K, so the communication bound applications need attention</a:t>
            </a:r>
          </a:p>
          <a:p>
            <a:pPr lvl="1"/>
            <a:r>
              <a:rPr kumimoji="1" lang="en-US" altLang="ja-JP" dirty="0"/>
              <a:t>NICAM+LETKF deployed new frame work adopting global </a:t>
            </a:r>
            <a:r>
              <a:rPr kumimoji="1" lang="en-US" altLang="ja-JP" dirty="0" err="1"/>
              <a:t>MPI_alltoall</a:t>
            </a:r>
            <a:r>
              <a:rPr kumimoji="1" lang="en-US" altLang="ja-JP" dirty="0"/>
              <a:t> among all members, instead of sequential </a:t>
            </a:r>
            <a:r>
              <a:rPr kumimoji="1" lang="en-US" altLang="ja-JP" dirty="0" err="1"/>
              <a:t>MPI_gather</a:t>
            </a:r>
            <a:r>
              <a:rPr kumimoji="1" lang="en-US" altLang="ja-JP" dirty="0"/>
              <a:t>/scatter from every ensemble member, which resulted in dramatic performance improvement</a:t>
            </a:r>
          </a:p>
          <a:p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36271BC-7220-F64E-A2B8-8313DD13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optimization</a:t>
            </a:r>
            <a:endParaRPr kumimoji="1" lang="ja-JP" altLang="en-US" b="1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7E6DF2B-8F3F-1B41-8B57-23A1FAB29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479" y="3144804"/>
            <a:ext cx="4163059" cy="19620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F4AC978-5171-274B-A1FB-393A110AE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7" y="3144804"/>
            <a:ext cx="4145767" cy="1940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円/楕円 7">
            <a:extLst>
              <a:ext uri="{FF2B5EF4-FFF2-40B4-BE49-F238E27FC236}">
                <a16:creationId xmlns:a16="http://schemas.microsoft.com/office/drawing/2014/main" id="{87A8D9BF-3824-4549-8B43-AD3E951C8E4B}"/>
              </a:ext>
            </a:extLst>
          </p:cNvPr>
          <p:cNvSpPr/>
          <p:nvPr/>
        </p:nvSpPr>
        <p:spPr>
          <a:xfrm>
            <a:off x="2013735" y="3420782"/>
            <a:ext cx="328773" cy="1109609"/>
          </a:xfrm>
          <a:prstGeom prst="ellipse">
            <a:avLst/>
          </a:prstGeom>
          <a:noFill/>
          <a:ln w="25400" cap="flat">
            <a:solidFill>
              <a:srgbClr val="FF40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" name="円/楕円 8">
            <a:extLst>
              <a:ext uri="{FF2B5EF4-FFF2-40B4-BE49-F238E27FC236}">
                <a16:creationId xmlns:a16="http://schemas.microsoft.com/office/drawing/2014/main" id="{C9EF6431-B1B3-294E-AE0F-47792FDA5550}"/>
              </a:ext>
            </a:extLst>
          </p:cNvPr>
          <p:cNvSpPr/>
          <p:nvPr/>
        </p:nvSpPr>
        <p:spPr>
          <a:xfrm>
            <a:off x="6293303" y="3454650"/>
            <a:ext cx="429231" cy="448486"/>
          </a:xfrm>
          <a:prstGeom prst="ellipse">
            <a:avLst/>
          </a:prstGeom>
          <a:noFill/>
          <a:ln w="25400" cap="flat">
            <a:solidFill>
              <a:srgbClr val="FF40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フリーフォーム 9">
            <a:extLst>
              <a:ext uri="{FF2B5EF4-FFF2-40B4-BE49-F238E27FC236}">
                <a16:creationId xmlns:a16="http://schemas.microsoft.com/office/drawing/2014/main" id="{A33E7184-6CC2-4F41-BA6D-AC4CB9027DD2}"/>
              </a:ext>
            </a:extLst>
          </p:cNvPr>
          <p:cNvSpPr/>
          <p:nvPr/>
        </p:nvSpPr>
        <p:spPr>
          <a:xfrm>
            <a:off x="2286000" y="3074955"/>
            <a:ext cx="4007303" cy="417793"/>
          </a:xfrm>
          <a:custGeom>
            <a:avLst/>
            <a:gdLst>
              <a:gd name="connsiteX0" fmla="*/ 0 w 4394200"/>
              <a:gd name="connsiteY0" fmla="*/ 673187 h 711287"/>
              <a:gd name="connsiteX1" fmla="*/ 2260600 w 4394200"/>
              <a:gd name="connsiteY1" fmla="*/ 87 h 711287"/>
              <a:gd name="connsiteX2" fmla="*/ 4394200 w 4394200"/>
              <a:gd name="connsiteY2" fmla="*/ 711287 h 711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94200" h="711287">
                <a:moveTo>
                  <a:pt x="0" y="673187"/>
                </a:moveTo>
                <a:cubicBezTo>
                  <a:pt x="764116" y="333462"/>
                  <a:pt x="1528233" y="-6263"/>
                  <a:pt x="2260600" y="87"/>
                </a:cubicBezTo>
                <a:cubicBezTo>
                  <a:pt x="2992967" y="6437"/>
                  <a:pt x="3693583" y="358862"/>
                  <a:pt x="4394200" y="711287"/>
                </a:cubicBezTo>
              </a:path>
            </a:pathLst>
          </a:custGeom>
          <a:noFill/>
          <a:ln w="25400" cap="flat">
            <a:solidFill>
              <a:srgbClr val="FF40FF"/>
            </a:solidFill>
            <a:prstDash val="solid"/>
            <a:bevel/>
            <a:headEnd type="none" w="med" len="med"/>
            <a:tailEnd type="arrow" w="lg" len="med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3431687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25772</TotalTime>
  <Words>1822</Words>
  <Application>Microsoft Macintosh PowerPoint</Application>
  <PresentationFormat>画面に合わせる (16:9)</PresentationFormat>
  <Paragraphs>246</Paragraphs>
  <Slides>17</Slides>
  <Notes>17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32" baseType="lpstr">
      <vt:lpstr>Adobe Caslon Pro</vt:lpstr>
      <vt:lpstr>Adobe Caslon Pro Bold</vt:lpstr>
      <vt:lpstr>Hiragino Kaku Gothic Pro W3</vt:lpstr>
      <vt:lpstr>Hiragino Kaku Gothic Std W8</vt:lpstr>
      <vt:lpstr>Meiryo UI</vt:lpstr>
      <vt:lpstr>ＭＳ Ｐゴシック</vt:lpstr>
      <vt:lpstr>メイリオ</vt:lpstr>
      <vt:lpstr>Calibri</vt:lpstr>
      <vt:lpstr>Calibri Light</vt:lpstr>
      <vt:lpstr>Courier</vt:lpstr>
      <vt:lpstr>Helvetica</vt:lpstr>
      <vt:lpstr>Helvetica Neue</vt:lpstr>
      <vt:lpstr>Wingdings</vt:lpstr>
      <vt:lpstr>Default</vt:lpstr>
      <vt:lpstr>シート</vt:lpstr>
      <vt:lpstr>PowerPoint プレゼンテーション</vt:lpstr>
      <vt:lpstr>Codesign Supercomputer Fugaku and Target Applications through Performance Optimization    </vt:lpstr>
      <vt:lpstr>Codesign</vt:lpstr>
      <vt:lpstr>Target applications</vt:lpstr>
      <vt:lpstr>Codesign view</vt:lpstr>
      <vt:lpstr>Application performance analysis using tools</vt:lpstr>
      <vt:lpstr>performance optimization typical practice</vt:lpstr>
      <vt:lpstr>performance optimization</vt:lpstr>
      <vt:lpstr>performance optimization</vt:lpstr>
      <vt:lpstr>performance optimization</vt:lpstr>
      <vt:lpstr>performance optimization</vt:lpstr>
      <vt:lpstr>performance and power balance</vt:lpstr>
      <vt:lpstr>performance and power balance</vt:lpstr>
      <vt:lpstr>Codesign achievement</vt:lpstr>
      <vt:lpstr>Thank you for your watching!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スパコンを使った 最先端の天気予報研究</dc:title>
  <dc:creator>shono</dc:creator>
  <cp:lastModifiedBy>Microsoft Office ユーザー</cp:lastModifiedBy>
  <cp:revision>1266</cp:revision>
  <cp:lastPrinted>2020-06-03T15:30:46Z</cp:lastPrinted>
  <dcterms:modified xsi:type="dcterms:W3CDTF">2020-11-17T09:43:14Z</dcterms:modified>
</cp:coreProperties>
</file>